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Ubuntu"/>
      <p:regular r:id="rId31"/>
      <p:bold r:id="rId32"/>
      <p:italic r:id="rId33"/>
      <p:boldItalic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A52EE3-E3E9-46B1-B4C4-C27EB14375E4}">
  <a:tblStyle styleId="{E7A52EE3-E3E9-46B1-B4C4-C27EB14375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buntu-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Ubuntu-italic.fntdata"/><Relationship Id="rId10" Type="http://schemas.openxmlformats.org/officeDocument/2006/relationships/slide" Target="slides/slide4.xml"/><Relationship Id="rId32" Type="http://schemas.openxmlformats.org/officeDocument/2006/relationships/font" Target="fonts/Ubuntu-bold.fntdata"/><Relationship Id="rId13" Type="http://schemas.openxmlformats.org/officeDocument/2006/relationships/slide" Target="slides/slide7.xml"/><Relationship Id="rId35" Type="http://schemas.openxmlformats.org/officeDocument/2006/relationships/font" Target="fonts/RobotoMono-regular.fntdata"/><Relationship Id="rId12" Type="http://schemas.openxmlformats.org/officeDocument/2006/relationships/slide" Target="slides/slide6.xml"/><Relationship Id="rId34" Type="http://schemas.openxmlformats.org/officeDocument/2006/relationships/font" Target="fonts/Ubuntu-boldItalic.fntdata"/><Relationship Id="rId15" Type="http://schemas.openxmlformats.org/officeDocument/2006/relationships/slide" Target="slides/slide9.xml"/><Relationship Id="rId37" Type="http://schemas.openxmlformats.org/officeDocument/2006/relationships/font" Target="fonts/RobotoMono-italic.fntdata"/><Relationship Id="rId14" Type="http://schemas.openxmlformats.org/officeDocument/2006/relationships/slide" Target="slides/slide8.xml"/><Relationship Id="rId36"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Mon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Good afternoon, everyone. We are Group 10. Today, we are excited to present our final project: </a:t>
            </a:r>
            <a:r>
              <a:rPr b="1" lang="zh-TW">
                <a:solidFill>
                  <a:schemeClr val="dk1"/>
                </a:solidFill>
              </a:rPr>
              <a:t>BackSpace</a:t>
            </a:r>
            <a:r>
              <a:rPr lang="zh-TW">
                <a:solidFill>
                  <a:schemeClr val="dk1"/>
                </a:solidFill>
              </a:rPr>
              <a:t>. This is a dedicated space and resource reservation system designed specifically for the needs of student clubs and labs here at NTUT.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b278ad81b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b278ad81b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TW">
                <a:solidFill>
                  <a:schemeClr val="dk1"/>
                </a:solidFill>
              </a:rPr>
              <a:t>Here is why BackSpace is different from Inline: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zh-TW">
                <a:solidFill>
                  <a:schemeClr val="dk1"/>
                </a:solidFill>
              </a:rPr>
              <a:t>Target Audience:</a:t>
            </a:r>
            <a:r>
              <a:rPr lang="zh-TW">
                <a:solidFill>
                  <a:schemeClr val="dk1"/>
                </a:solidFill>
              </a:rPr>
              <a:t> Inline is for restaurants and diners. We are for </a:t>
            </a:r>
            <a:r>
              <a:rPr b="1" lang="zh-TW">
                <a:solidFill>
                  <a:schemeClr val="dk1"/>
                </a:solidFill>
              </a:rPr>
              <a:t>Students and Clubs</a:t>
            </a:r>
            <a:r>
              <a:rPr lang="zh-TW">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Core Focus:</a:t>
            </a:r>
            <a:r>
              <a:rPr lang="zh-TW">
                <a:solidFill>
                  <a:schemeClr val="dk1"/>
                </a:solidFill>
              </a:rPr>
              <a:t> Inline cares about turnover rates and payments. We care about </a:t>
            </a:r>
            <a:r>
              <a:rPr b="1" lang="zh-TW">
                <a:solidFill>
                  <a:schemeClr val="dk1"/>
                </a:solidFill>
              </a:rPr>
              <a:t>Identity Verification</a:t>
            </a:r>
            <a:r>
              <a:rPr lang="zh-TW">
                <a:solidFill>
                  <a:schemeClr val="dk1"/>
                </a:solidFill>
              </a:rPr>
              <a:t> and ensuring </a:t>
            </a:r>
            <a:r>
              <a:rPr b="1" lang="zh-TW">
                <a:solidFill>
                  <a:schemeClr val="dk1"/>
                </a:solidFill>
              </a:rPr>
              <a:t>Zero Conflicts</a:t>
            </a:r>
            <a:r>
              <a:rPr lang="zh-TW">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The Key Difference (Allocation Logic):</a:t>
            </a:r>
            <a:r>
              <a:rPr lang="zh-TW">
                <a:solidFill>
                  <a:schemeClr val="dk1"/>
                </a:solidFill>
              </a:rPr>
              <a:t> Inline is </a:t>
            </a:r>
            <a:r>
              <a:rPr b="1" lang="zh-TW">
                <a:solidFill>
                  <a:schemeClr val="dk1"/>
                </a:solidFill>
              </a:rPr>
              <a:t>Space-centric</a:t>
            </a:r>
            <a:r>
              <a:rPr lang="zh-TW">
                <a:solidFill>
                  <a:schemeClr val="dk1"/>
                </a:solidFill>
              </a:rPr>
              <a:t>—it manages tables and allows table sharing. BackSpace is </a:t>
            </a:r>
            <a:r>
              <a:rPr b="1" lang="zh-TW">
                <a:solidFill>
                  <a:schemeClr val="dk1"/>
                </a:solidFill>
              </a:rPr>
              <a:t>Time-centric</a:t>
            </a:r>
            <a:r>
              <a:rPr lang="zh-TW">
                <a:solidFill>
                  <a:schemeClr val="dk1"/>
                </a:solidFill>
              </a:rPr>
              <a:t>. In a university, we must strictly prevent time overlaps. You can't share a lecture hall podium at the same time."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b278ad81b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b278ad81b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TW">
                <a:solidFill>
                  <a:schemeClr val="dk1"/>
                </a:solidFill>
              </a:rPr>
              <a:t>One of our creative technical highlights is our </a:t>
            </a:r>
            <a:r>
              <a:rPr b="1" lang="zh-TW">
                <a:solidFill>
                  <a:schemeClr val="dk1"/>
                </a:solidFill>
              </a:rPr>
              <a:t>Permission System</a:t>
            </a:r>
            <a:r>
              <a:rPr lang="zh-TW">
                <a:solidFill>
                  <a:schemeClr val="dk1"/>
                </a:solidFill>
              </a:rPr>
              <a:t>. Instead of creating multiple columns in the database for permissions, we used </a:t>
            </a:r>
            <a:r>
              <a:rPr b="1" lang="zh-TW">
                <a:solidFill>
                  <a:schemeClr val="dk1"/>
                </a:solidFill>
              </a:rPr>
              <a:t>Bitwise Math</a:t>
            </a:r>
            <a:r>
              <a:rPr lang="zh-TW">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zh-TW">
                <a:solidFill>
                  <a:schemeClr val="dk1"/>
                </a:solidFill>
              </a:rPr>
              <a:t>Read</a:t>
            </a:r>
            <a:r>
              <a:rPr lang="zh-TW">
                <a:solidFill>
                  <a:schemeClr val="dk1"/>
                </a:solidFill>
              </a:rPr>
              <a:t> is 4.</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Write</a:t>
            </a:r>
            <a:r>
              <a:rPr lang="zh-TW">
                <a:solidFill>
                  <a:schemeClr val="dk1"/>
                </a:solidFill>
              </a:rPr>
              <a:t> is 2.</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Admin</a:t>
            </a:r>
            <a:r>
              <a:rPr lang="zh-TW">
                <a:solidFill>
                  <a:schemeClr val="dk1"/>
                </a:solidFill>
              </a:rPr>
              <a:t> is 1.</a:t>
            </a:r>
            <a:endParaRPr>
              <a:solidFill>
                <a:schemeClr val="dk1"/>
              </a:solidFill>
            </a:endParaRPr>
          </a:p>
          <a:p>
            <a:pPr indent="0" lvl="0" marL="457200" rtl="0" algn="l">
              <a:lnSpc>
                <a:spcPct val="115000"/>
              </a:lnSpc>
              <a:spcBef>
                <a:spcPts val="1200"/>
              </a:spcBef>
              <a:spcAft>
                <a:spcPts val="0"/>
              </a:spcAft>
              <a:buNone/>
            </a:pPr>
            <a:r>
              <a:rPr lang="zh-TW">
                <a:solidFill>
                  <a:schemeClr val="dk1"/>
                </a:solidFill>
              </a:rPr>
              <a:t>By adding these together, we create 'Permission Masks'. For example, a Club Member is Level 6 (4+2), meaning they can Read and Write. A Super Admin is Level 7. This makes our database checks incredibly fast and efficient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b278ad81b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b278ad81b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Looking ahead, we plan to implement a </a:t>
            </a:r>
            <a:r>
              <a:rPr b="1" lang="zh-TW">
                <a:solidFill>
                  <a:schemeClr val="dk1"/>
                </a:solidFill>
              </a:rPr>
              <a:t>Notification System</a:t>
            </a:r>
            <a:r>
              <a:rPr lang="zh-TW">
                <a:solidFill>
                  <a:schemeClr val="dk1"/>
                </a:solidFill>
              </a:rPr>
              <a:t>. We want to integrate Discord Webhooks so users get an instant message saying 'Reservation Successful' when approved.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b278ad81b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b278ad81b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However, we do have limitations. Currently, there is an </a:t>
            </a:r>
            <a:r>
              <a:rPr b="1" lang="zh-TW">
                <a:solidFill>
                  <a:schemeClr val="dk1"/>
                </a:solidFill>
              </a:rPr>
              <a:t>Approval Bottleneck</a:t>
            </a:r>
            <a:r>
              <a:rPr lang="zh-TW">
                <a:solidFill>
                  <a:schemeClr val="dk1"/>
                </a:solidFill>
              </a:rPr>
              <a:t>. The system relies on manual admin approval. If the admin is inactive, requests stay 'Pending' indefinitely. We hope to automate this in the future.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b278ad81bc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b278ad81bc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Our full source code and documentation are available on GitHub. Thank you for listening.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b278ad81bc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b278ad81bc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b278ad81bc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b278ad81bc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"Let's start at the beginning. This is our Landing Page. We prioritized a clean, visual 'Card Layout' so students can immediately see what spaces are available. Whether it's the </a:t>
            </a:r>
            <a:r>
              <a:rPr b="1" lang="zh-TW">
                <a:solidFill>
                  <a:schemeClr val="dk1"/>
                </a:solidFill>
              </a:rPr>
              <a:t>Main Library</a:t>
            </a:r>
            <a:r>
              <a:rPr lang="zh-TW">
                <a:solidFill>
                  <a:schemeClr val="dk1"/>
                </a:solidFill>
              </a:rPr>
              <a:t> for studying or the </a:t>
            </a:r>
            <a:r>
              <a:rPr b="1" lang="zh-TW">
                <a:solidFill>
                  <a:schemeClr val="dk1"/>
                </a:solidFill>
              </a:rPr>
              <a:t>Programming Club Office</a:t>
            </a:r>
            <a:r>
              <a:rPr lang="zh-TW">
                <a:solidFill>
                  <a:schemeClr val="dk1"/>
                </a:solidFill>
              </a:rPr>
              <a:t> for group work, everything is accessible at a glance."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b278ad81bc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b278ad81bc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"We don't just book rooms; we book </a:t>
            </a:r>
            <a:r>
              <a:rPr i="1" lang="zh-TW">
                <a:solidFill>
                  <a:schemeClr val="dk1"/>
                </a:solidFill>
              </a:rPr>
              <a:t>resources</a:t>
            </a:r>
            <a:r>
              <a:rPr lang="zh-TW">
                <a:solidFill>
                  <a:schemeClr val="dk1"/>
                </a:solidFill>
              </a:rPr>
              <a:t>. When a user clicks on 'Main Library', they see this detailed list. This allows for granular control—students can reserve specific seats, like </a:t>
            </a:r>
            <a:r>
              <a:rPr b="1" lang="zh-TW">
                <a:solidFill>
                  <a:schemeClr val="dk1"/>
                </a:solidFill>
              </a:rPr>
              <a:t>Seat A1</a:t>
            </a:r>
            <a:r>
              <a:rPr lang="zh-TW">
                <a:solidFill>
                  <a:schemeClr val="dk1"/>
                </a:solidFill>
              </a:rPr>
              <a:t>, ensuring they get exactly the spot or equipment they need."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b278ad81bc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b278ad81bc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"Security is a core feature, not an afterthought. Before any reservation is made, users must authenticate. This links every booking to a valid student ID, preventing anonymous spam and ensuring accountability for the space."</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b278ad81bc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b278ad81bc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"This is where the magic happens. A user selects their start and end time here. In the background, our </a:t>
            </a:r>
            <a:r>
              <a:rPr b="1" lang="zh-TW">
                <a:solidFill>
                  <a:schemeClr val="dk1"/>
                </a:solidFill>
              </a:rPr>
              <a:t>PostgreSQL</a:t>
            </a:r>
            <a:r>
              <a:rPr lang="zh-TW">
                <a:solidFill>
                  <a:schemeClr val="dk1"/>
                </a:solidFill>
              </a:rPr>
              <a:t> database runs an immediate check. If these times overlap even by a second with an existing booking, the system blocks it right here."</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b278ad81b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b278ad81b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b278ad81bc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b278ad81bc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"After submitting, the student is taken to their dashboard. They can see their request is currently 'Pending' (highlighted in yellow). This transparency stops students from wondering if their request was received."</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b278ad81bc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b278ad81bc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"Now, let's switch hats to the </a:t>
            </a:r>
            <a:r>
              <a:rPr b="1" lang="zh-TW">
                <a:solidFill>
                  <a:schemeClr val="dk1"/>
                </a:solidFill>
              </a:rPr>
              <a:t>Administrator View</a:t>
            </a:r>
            <a:r>
              <a:rPr lang="zh-TW">
                <a:solidFill>
                  <a:schemeClr val="dk1"/>
                </a:solidFill>
              </a:rPr>
              <a:t>. This is what a club president sees: a clear list of incoming requests. With one click on the green checkmark, they can approve a booking, which updates the database instantly."</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b278ad81bc_4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b278ad81bc_4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"For a bird's-eye view, Admins have this Global Schedule. It visualizes all reservations across the campus. This helps administrators spot peak usage times or potential maintenance windows without digging through tables."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b278ad81bc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b278ad81bc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"The system is built to be dynamic. If the library adds a new seat or a computer breaks down, the Admin can toggle availability or add new resources right here—no code updates required."</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b278ad81bc_4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b278ad81bc_4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"Finally, this is our User Management screen. This is where we apply our Bitwise Permission System. When creating a user, we assign a permission mask—like 'Standard User'—which mathematically determines what features they can access."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b278ad81b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b278ad81b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b278ad81b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b278ad81b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b278ad81b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b278ad81b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So, why did we build this? We noticed a major problem with how clubs currently book spaces. First, many still rely on </a:t>
            </a:r>
            <a:r>
              <a:rPr b="1" lang="zh-TW">
                <a:solidFill>
                  <a:schemeClr val="dk1"/>
                </a:solidFill>
              </a:rPr>
              <a:t>paper forms</a:t>
            </a:r>
            <a:r>
              <a:rPr lang="zh-TW">
                <a:solidFill>
                  <a:schemeClr val="dk1"/>
                </a:solidFill>
              </a:rPr>
              <a:t> or verbal agreements, which is inefficient. Second, there is a lack of </a:t>
            </a:r>
            <a:r>
              <a:rPr b="1" lang="zh-TW">
                <a:solidFill>
                  <a:schemeClr val="dk1"/>
                </a:solidFill>
              </a:rPr>
              <a:t>transparency</a:t>
            </a:r>
            <a:r>
              <a:rPr lang="zh-TW">
                <a:solidFill>
                  <a:schemeClr val="dk1"/>
                </a:solidFill>
              </a:rPr>
              <a:t>—students can't see real-time availability. And worst of all, </a:t>
            </a:r>
            <a:r>
              <a:rPr b="1" lang="zh-TW">
                <a:solidFill>
                  <a:schemeClr val="dk1"/>
                </a:solidFill>
              </a:rPr>
              <a:t>double-booking</a:t>
            </a:r>
            <a:r>
              <a:rPr lang="zh-TW">
                <a:solidFill>
                  <a:schemeClr val="dk1"/>
                </a:solidFill>
              </a:rPr>
              <a:t> happens frequently, leading to conflicts. </a:t>
            </a:r>
            <a:r>
              <a:rPr b="1" lang="zh-TW">
                <a:solidFill>
                  <a:schemeClr val="dk1"/>
                </a:solidFill>
              </a:rPr>
              <a:t>Our solution</a:t>
            </a:r>
            <a:r>
              <a:rPr lang="zh-TW">
                <a:solidFill>
                  <a:schemeClr val="dk1"/>
                </a:solidFill>
              </a:rPr>
              <a:t> is a centralized Web Platform. We digitized the entire workflow: Apply, Review, and Approve, all in one place.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b278ad81b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b278ad81b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TW">
                <a:solidFill>
                  <a:schemeClr val="dk1"/>
                </a:solidFill>
              </a:rPr>
              <a:t>Let's look at our core features: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zh-TW">
                <a:solidFill>
                  <a:schemeClr val="dk1"/>
                </a:solidFill>
              </a:rPr>
              <a:t>Visual Discovery:</a:t>
            </a:r>
            <a:r>
              <a:rPr lang="zh-TW">
                <a:solidFill>
                  <a:schemeClr val="dk1"/>
                </a:solidFill>
              </a:rPr>
              <a:t> We use a card-based UI so users can easily browse rooms and labs.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zh-TW">
                <a:solidFill>
                  <a:schemeClr val="dk1"/>
                </a:solidFill>
              </a:rPr>
              <a:t>Real-time Availability:</a:t>
            </a:r>
            <a:r>
              <a:rPr lang="zh-TW">
                <a:solidFill>
                  <a:schemeClr val="dk1"/>
                </a:solidFill>
              </a:rPr>
              <a:t> This is crucial. Our 'Calendar View' shows booked slots instantly to prevent those conflicts I mentioned.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zh-TW">
                <a:solidFill>
                  <a:schemeClr val="dk1"/>
                </a:solidFill>
              </a:rPr>
              <a:t>Asset Management:</a:t>
            </a:r>
            <a:r>
              <a:rPr lang="zh-TW">
                <a:solidFill>
                  <a:schemeClr val="dk1"/>
                </a:solidFill>
              </a:rPr>
              <a:t> We go beyond just rooms. You can reserve specific equipment, like a specific computer or recording gear.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zh-TW">
                <a:solidFill>
                  <a:schemeClr val="dk1"/>
                </a:solidFill>
              </a:rPr>
              <a:t>Admin Dashboard:</a:t>
            </a:r>
            <a:r>
              <a:rPr lang="zh-TW">
                <a:solidFill>
                  <a:schemeClr val="dk1"/>
                </a:solidFill>
              </a:rPr>
              <a:t> A dedicated portal for club leaders to approve or reject requests easily</a:t>
            </a:r>
            <a:r>
              <a:rPr lang="zh-TW">
                <a:solidFill>
                  <a:schemeClr val="dk1"/>
                </a:solidFill>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b278ad81b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b278ad81b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TW">
                <a:solidFill>
                  <a:schemeClr val="dk1"/>
                </a:solidFill>
              </a:rPr>
              <a:t>Technically, we wanted to build something production-ready, not just a localhost demo.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zh-TW">
                <a:solidFill>
                  <a:schemeClr val="dk1"/>
                </a:solidFill>
              </a:rPr>
              <a:t>Frontend:</a:t>
            </a:r>
            <a:r>
              <a:rPr lang="zh-TW">
                <a:solidFill>
                  <a:schemeClr val="dk1"/>
                </a:solidFill>
              </a:rPr>
              <a:t> We u</a:t>
            </a:r>
            <a:r>
              <a:rPr lang="zh-TW">
                <a:solidFill>
                  <a:schemeClr val="dk1"/>
                </a:solidFill>
              </a:rPr>
              <a:t>sed</a:t>
            </a:r>
            <a:r>
              <a:rPr lang="zh-TW">
                <a:solidFill>
                  <a:schemeClr val="dk1"/>
                </a:solidFill>
              </a:rPr>
              <a:t> and FullCalendar and Bootstrap Icons for the interface.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Backend:</a:t>
            </a:r>
            <a:r>
              <a:rPr lang="zh-TW">
                <a:solidFill>
                  <a:schemeClr val="dk1"/>
                </a:solidFill>
              </a:rPr>
              <a:t> We built it on </a:t>
            </a:r>
            <a:r>
              <a:rPr b="1" lang="zh-TW">
                <a:solidFill>
                  <a:schemeClr val="dk1"/>
                </a:solidFill>
              </a:rPr>
              <a:t>Python Flask</a:t>
            </a:r>
            <a:r>
              <a:rPr lang="zh-TW">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Database:</a:t>
            </a:r>
            <a:r>
              <a:rPr lang="zh-TW">
                <a:solidFill>
                  <a:schemeClr val="dk1"/>
                </a:solidFill>
              </a:rPr>
              <a:t> We chose </a:t>
            </a:r>
            <a:r>
              <a:rPr b="1" lang="zh-TW">
                <a:solidFill>
                  <a:schemeClr val="dk1"/>
                </a:solidFill>
              </a:rPr>
              <a:t>PostgreSQL</a:t>
            </a:r>
            <a:r>
              <a:rPr lang="zh-TW">
                <a:solidFill>
                  <a:schemeClr val="dk1"/>
                </a:solidFill>
              </a:rPr>
              <a:t> running in </a:t>
            </a:r>
            <a:r>
              <a:rPr b="1" lang="zh-TW">
                <a:solidFill>
                  <a:schemeClr val="dk1"/>
                </a:solidFill>
              </a:rPr>
              <a:t>Docker</a:t>
            </a:r>
            <a:r>
              <a:rPr lang="zh-TW">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zh-TW">
                <a:solidFill>
                  <a:schemeClr val="dk1"/>
                </a:solidFill>
              </a:rPr>
              <a:t>Deployment:</a:t>
            </a:r>
            <a:r>
              <a:rPr lang="zh-TW">
                <a:solidFill>
                  <a:schemeClr val="dk1"/>
                </a:solidFill>
              </a:rPr>
              <a:t> The system is hosted on an </a:t>
            </a:r>
            <a:r>
              <a:rPr b="1" lang="zh-TW">
                <a:solidFill>
                  <a:schemeClr val="dk1"/>
                </a:solidFill>
              </a:rPr>
              <a:t>Ubuntu</a:t>
            </a:r>
            <a:r>
              <a:rPr lang="zh-TW">
                <a:solidFill>
                  <a:schemeClr val="dk1"/>
                </a:solidFill>
              </a:rPr>
              <a:t> server, using </a:t>
            </a:r>
            <a:r>
              <a:rPr b="1" lang="zh-TW">
                <a:solidFill>
                  <a:schemeClr val="dk1"/>
                </a:solidFill>
              </a:rPr>
              <a:t>Caddy</a:t>
            </a:r>
            <a:r>
              <a:rPr lang="zh-TW">
                <a:solidFill>
                  <a:schemeClr val="dk1"/>
                </a:solidFill>
              </a:rPr>
              <a:t> as a web server and protected by </a:t>
            </a:r>
            <a:r>
              <a:rPr b="1" lang="zh-TW">
                <a:solidFill>
                  <a:schemeClr val="dk1"/>
                </a:solidFill>
              </a:rPr>
              <a:t>Cloudflare</a:t>
            </a:r>
            <a:r>
              <a:rPr lang="zh-TW">
                <a:solidFill>
                  <a:schemeClr val="dk1"/>
                </a:solidFill>
              </a:rPr>
              <a:t> for DNS and security.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b278ad81b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b278ad81b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Our system is currently live. </a:t>
            </a:r>
            <a:r>
              <a:rPr lang="zh-TW">
                <a:solidFill>
                  <a:schemeClr val="dk1"/>
                </a:solidFill>
              </a:rPr>
              <a:t>A</a:t>
            </a:r>
            <a:r>
              <a:rPr lang="zh-TW">
                <a:solidFill>
                  <a:schemeClr val="dk1"/>
                </a:solidFill>
              </a:rPr>
              <a:t> can visit </a:t>
            </a:r>
            <a:r>
              <a:rPr lang="zh-TW">
                <a:solidFill>
                  <a:srgbClr val="188038"/>
                </a:solidFill>
                <a:latin typeface="Roboto Mono"/>
                <a:ea typeface="Roboto Mono"/>
                <a:cs typeface="Roboto Mono"/>
                <a:sym typeface="Roboto Mono"/>
              </a:rPr>
              <a:t>final.ntut.uk</a:t>
            </a:r>
            <a:r>
              <a:rPr lang="zh-TW">
                <a:solidFill>
                  <a:schemeClr val="dk1"/>
                </a:solidFill>
              </a:rPr>
              <a:t> to check it out yourself.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b278ad81b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b278ad81b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For our research, we looked at </a:t>
            </a:r>
            <a:r>
              <a:rPr b="1" lang="zh-TW">
                <a:solidFill>
                  <a:schemeClr val="dk1"/>
                </a:solidFill>
              </a:rPr>
              <a:t>Inline</a:t>
            </a:r>
            <a:r>
              <a:rPr lang="zh-TW">
                <a:solidFill>
                  <a:schemeClr val="dk1"/>
                </a:solidFill>
              </a:rPr>
              <a:t>, the popular restaurant booking app. We really liked their automation features, like SMS confirmations and visual queue management. However, we realized we couldn't just copy them.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github.com/kevinlee-06/webfinal1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final.ntut.u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final10.ntut.u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zh-TW">
                <a:solidFill>
                  <a:srgbClr val="FF4D6D"/>
                </a:solidFill>
                <a:latin typeface="Ubuntu"/>
                <a:ea typeface="Ubuntu"/>
                <a:cs typeface="Ubuntu"/>
                <a:sym typeface="Ubuntu"/>
              </a:rPr>
              <a:t>Group 10 - 貝殼 </a:t>
            </a:r>
            <a:r>
              <a:rPr b="1" lang="zh-TW">
                <a:solidFill>
                  <a:srgbClr val="FF4D6D"/>
                </a:solidFill>
                <a:latin typeface="Ubuntu"/>
                <a:ea typeface="Ubuntu"/>
                <a:cs typeface="Ubuntu"/>
                <a:sym typeface="Ubuntu"/>
              </a:rPr>
              <a:t>BackSpace</a:t>
            </a:r>
            <a:endParaRPr b="1">
              <a:solidFill>
                <a:srgbClr val="FF4D6D"/>
              </a:solidFill>
              <a:latin typeface="Ubuntu"/>
              <a:ea typeface="Ubuntu"/>
              <a:cs typeface="Ubuntu"/>
              <a:sym typeface="Ubuntu"/>
            </a:endParaRPr>
          </a:p>
        </p:txBody>
      </p:sp>
      <p:sp>
        <p:nvSpPr>
          <p:cNvPr id="55" name="Google Shape;55;p13"/>
          <p:cNvSpPr txBox="1"/>
          <p:nvPr>
            <p:ph idx="1" type="subTitle"/>
          </p:nvPr>
        </p:nvSpPr>
        <p:spPr>
          <a:xfrm>
            <a:off x="311700" y="2834125"/>
            <a:ext cx="8520600" cy="2309400"/>
          </a:xfrm>
          <a:prstGeom prst="rect">
            <a:avLst/>
          </a:prstGeom>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lang="zh-TW">
                <a:latin typeface="Ubuntu"/>
                <a:ea typeface="Ubuntu"/>
                <a:cs typeface="Ubuntu"/>
                <a:sym typeface="Ubuntu"/>
              </a:rPr>
              <a:t>A Dedicated Space &amp; Resource Reservation System for NPC.</a:t>
            </a:r>
            <a:endParaRPr>
              <a:latin typeface="Ubuntu"/>
              <a:ea typeface="Ubuntu"/>
              <a:cs typeface="Ubuntu"/>
              <a:sym typeface="Ubuntu"/>
            </a:endParaRPr>
          </a:p>
          <a:p>
            <a:pPr indent="0" lvl="0" marL="0" rtl="0" algn="ctr">
              <a:spcBef>
                <a:spcPts val="0"/>
              </a:spcBef>
              <a:spcAft>
                <a:spcPts val="0"/>
              </a:spcAft>
              <a:buNone/>
            </a:pPr>
            <a:r>
              <a:t/>
            </a:r>
            <a:endParaRPr>
              <a:latin typeface="Ubuntu"/>
              <a:ea typeface="Ubuntu"/>
              <a:cs typeface="Ubuntu"/>
              <a:sym typeface="Ubuntu"/>
            </a:endParaRPr>
          </a:p>
          <a:p>
            <a:pPr indent="0" lvl="0" marL="0" rtl="0" algn="ctr">
              <a:spcBef>
                <a:spcPts val="0"/>
              </a:spcBef>
              <a:spcAft>
                <a:spcPts val="0"/>
              </a:spcAft>
              <a:buClr>
                <a:schemeClr val="dk1"/>
              </a:buClr>
              <a:buSzPct val="39285"/>
              <a:buFont typeface="Arial"/>
              <a:buNone/>
            </a:pPr>
            <a:r>
              <a:rPr lang="zh-TW">
                <a:latin typeface="Ubuntu"/>
                <a:ea typeface="Ubuntu"/>
                <a:cs typeface="Ubuntu"/>
                <a:sym typeface="Ubuntu"/>
              </a:rPr>
              <a:t>112810006 李圓凱</a:t>
            </a:r>
            <a:endParaRPr>
              <a:latin typeface="Ubuntu"/>
              <a:ea typeface="Ubuntu"/>
              <a:cs typeface="Ubuntu"/>
              <a:sym typeface="Ubuntu"/>
            </a:endParaRPr>
          </a:p>
          <a:p>
            <a:pPr indent="0" lvl="0" marL="0" rtl="0" algn="ctr">
              <a:spcBef>
                <a:spcPts val="0"/>
              </a:spcBef>
              <a:spcAft>
                <a:spcPts val="0"/>
              </a:spcAft>
              <a:buNone/>
            </a:pPr>
            <a:r>
              <a:rPr lang="zh-TW">
                <a:latin typeface="Ubuntu"/>
                <a:ea typeface="Ubuntu"/>
                <a:cs typeface="Ubuntu"/>
                <a:sym typeface="Ubuntu"/>
              </a:rPr>
              <a:t>113590017 黃楷程</a:t>
            </a:r>
            <a:endParaRPr>
              <a:latin typeface="Ubuntu"/>
              <a:ea typeface="Ubuntu"/>
              <a:cs typeface="Ubuntu"/>
              <a:sym typeface="Ubuntu"/>
            </a:endParaRPr>
          </a:p>
          <a:p>
            <a:pPr indent="0" lvl="0" marL="0" rtl="0" algn="ctr">
              <a:spcBef>
                <a:spcPts val="0"/>
              </a:spcBef>
              <a:spcAft>
                <a:spcPts val="0"/>
              </a:spcAft>
              <a:buClr>
                <a:schemeClr val="dk1"/>
              </a:buClr>
              <a:buSzPct val="39285"/>
              <a:buFont typeface="Arial"/>
              <a:buNone/>
            </a:pPr>
            <a:r>
              <a:rPr lang="zh-TW">
                <a:latin typeface="Ubuntu"/>
                <a:ea typeface="Ubuntu"/>
                <a:cs typeface="Ubuntu"/>
                <a:sym typeface="Ubuntu"/>
              </a:rPr>
              <a:t>113590037 黃閔陽</a:t>
            </a:r>
            <a:endParaRPr>
              <a:latin typeface="Ubuntu"/>
              <a:ea typeface="Ubuntu"/>
              <a:cs typeface="Ubuntu"/>
              <a:sym typeface="Ubuntu"/>
            </a:endParaRPr>
          </a:p>
          <a:p>
            <a:pPr indent="0" lvl="0" marL="0" rtl="0" algn="ctr">
              <a:spcBef>
                <a:spcPts val="0"/>
              </a:spcBef>
              <a:spcAft>
                <a:spcPts val="0"/>
              </a:spcAft>
              <a:buNone/>
            </a:pPr>
            <a:r>
              <a:rPr lang="zh-TW">
                <a:latin typeface="Ubuntu"/>
                <a:ea typeface="Ubuntu"/>
                <a:cs typeface="Ubuntu"/>
                <a:sym typeface="Ubuntu"/>
              </a:rPr>
              <a:t>113590042 陳佑軒</a:t>
            </a:r>
            <a:endParaRPr>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69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Related Website Comparison - Inline </a:t>
            </a:r>
            <a:endParaRPr b="1" sz="3200">
              <a:latin typeface="Ubuntu"/>
              <a:ea typeface="Ubuntu"/>
              <a:cs typeface="Ubuntu"/>
              <a:sym typeface="Ubuntu"/>
            </a:endParaRPr>
          </a:p>
        </p:txBody>
      </p:sp>
      <p:graphicFrame>
        <p:nvGraphicFramePr>
          <p:cNvPr id="121" name="Google Shape;121;p22"/>
          <p:cNvGraphicFramePr/>
          <p:nvPr/>
        </p:nvGraphicFramePr>
        <p:xfrm>
          <a:off x="952500" y="1228725"/>
          <a:ext cx="3000000" cy="3000000"/>
        </p:xfrm>
        <a:graphic>
          <a:graphicData uri="http://schemas.openxmlformats.org/drawingml/2006/table">
            <a:tbl>
              <a:tblPr>
                <a:noFill/>
                <a:tableStyleId>{E7A52EE3-E3E9-46B1-B4C4-C27EB14375E4}</a:tableStyleId>
              </a:tblPr>
              <a:tblGrid>
                <a:gridCol w="1436375"/>
                <a:gridCol w="2665300"/>
                <a:gridCol w="3137325"/>
              </a:tblGrid>
              <a:tr h="609575">
                <a:tc>
                  <a:txBody>
                    <a:bodyPr/>
                    <a:lstStyle/>
                    <a:p>
                      <a:pPr indent="0" lvl="0" marL="0" rtl="0" algn="l">
                        <a:spcBef>
                          <a:spcPts val="0"/>
                        </a:spcBef>
                        <a:spcAft>
                          <a:spcPts val="0"/>
                        </a:spcAft>
                        <a:buNone/>
                      </a:pPr>
                      <a:r>
                        <a:t/>
                      </a:r>
                      <a:endParaRPr sz="1800">
                        <a:latin typeface="Ubuntu"/>
                        <a:ea typeface="Ubuntu"/>
                        <a:cs typeface="Ubuntu"/>
                        <a:sym typeface="Ubuntu"/>
                      </a:endParaRPr>
                    </a:p>
                  </a:txBody>
                  <a:tcPr marT="91425" marB="91425" marR="91425" marL="91425" anchor="ctr">
                    <a:solidFill>
                      <a:srgbClr val="FFE2E7"/>
                    </a:solidFill>
                  </a:tcPr>
                </a:tc>
                <a:tc>
                  <a:txBody>
                    <a:bodyPr/>
                    <a:lstStyle/>
                    <a:p>
                      <a:pPr indent="0" lvl="0" marL="0" rtl="0" algn="l">
                        <a:spcBef>
                          <a:spcPts val="0"/>
                        </a:spcBef>
                        <a:spcAft>
                          <a:spcPts val="0"/>
                        </a:spcAft>
                        <a:buNone/>
                      </a:pPr>
                      <a:r>
                        <a:rPr lang="zh-TW" sz="1800">
                          <a:latin typeface="Ubuntu"/>
                          <a:ea typeface="Ubuntu"/>
                          <a:cs typeface="Ubuntu"/>
                          <a:sym typeface="Ubuntu"/>
                        </a:rPr>
                        <a:t>Inline</a:t>
                      </a:r>
                      <a:endParaRPr sz="1800">
                        <a:latin typeface="Ubuntu"/>
                        <a:ea typeface="Ubuntu"/>
                        <a:cs typeface="Ubuntu"/>
                        <a:sym typeface="Ubuntu"/>
                      </a:endParaRPr>
                    </a:p>
                  </a:txBody>
                  <a:tcPr marT="91425" marB="91425" marR="91425" marL="91425" anchor="ctr">
                    <a:solidFill>
                      <a:srgbClr val="FFE2E7"/>
                    </a:solidFill>
                  </a:tcPr>
                </a:tc>
                <a:tc>
                  <a:txBody>
                    <a:bodyPr/>
                    <a:lstStyle/>
                    <a:p>
                      <a:pPr indent="0" lvl="0" marL="0" rtl="0" algn="l">
                        <a:spcBef>
                          <a:spcPts val="0"/>
                        </a:spcBef>
                        <a:spcAft>
                          <a:spcPts val="0"/>
                        </a:spcAft>
                        <a:buNone/>
                      </a:pPr>
                      <a:r>
                        <a:rPr lang="zh-TW" sz="1800">
                          <a:latin typeface="Ubuntu"/>
                          <a:ea typeface="Ubuntu"/>
                          <a:cs typeface="Ubuntu"/>
                          <a:sym typeface="Ubuntu"/>
                        </a:rPr>
                        <a:t>BackSpace</a:t>
                      </a:r>
                      <a:endParaRPr sz="1800">
                        <a:latin typeface="Ubuntu"/>
                        <a:ea typeface="Ubuntu"/>
                        <a:cs typeface="Ubuntu"/>
                        <a:sym typeface="Ubuntu"/>
                      </a:endParaRPr>
                    </a:p>
                  </a:txBody>
                  <a:tcPr marT="91425" marB="91425" marR="91425" marL="91425" anchor="ctr">
                    <a:solidFill>
                      <a:srgbClr val="FFE2E7"/>
                    </a:solidFill>
                  </a:tcPr>
                </a:tc>
              </a:tr>
              <a:tr h="609575">
                <a:tc>
                  <a:txBody>
                    <a:bodyPr/>
                    <a:lstStyle/>
                    <a:p>
                      <a:pPr indent="0" lvl="0" marL="0" rtl="0" algn="l">
                        <a:spcBef>
                          <a:spcPts val="0"/>
                        </a:spcBef>
                        <a:spcAft>
                          <a:spcPts val="0"/>
                        </a:spcAft>
                        <a:buNone/>
                      </a:pPr>
                      <a:r>
                        <a:rPr lang="zh-TW" sz="1800">
                          <a:latin typeface="Ubuntu"/>
                          <a:ea typeface="Ubuntu"/>
                          <a:cs typeface="Ubuntu"/>
                          <a:sym typeface="Ubuntu"/>
                        </a:rPr>
                        <a:t>Target Audience</a:t>
                      </a:r>
                      <a:endParaRPr sz="1800">
                        <a:latin typeface="Ubuntu"/>
                        <a:ea typeface="Ubuntu"/>
                        <a:cs typeface="Ubuntu"/>
                        <a:sym typeface="Ubuntu"/>
                      </a:endParaRPr>
                    </a:p>
                  </a:txBody>
                  <a:tcPr marT="91425" marB="91425" marR="91425" marL="91425" anchor="ctr">
                    <a:solidFill>
                      <a:srgbClr val="FFE2E7"/>
                    </a:solidFill>
                  </a:tcPr>
                </a:tc>
                <a:tc>
                  <a:txBody>
                    <a:bodyPr/>
                    <a:lstStyle/>
                    <a:p>
                      <a:pPr indent="0" lvl="0" marL="0" rtl="0" algn="l">
                        <a:spcBef>
                          <a:spcPts val="0"/>
                        </a:spcBef>
                        <a:spcAft>
                          <a:spcPts val="0"/>
                        </a:spcAft>
                        <a:buNone/>
                      </a:pPr>
                      <a:r>
                        <a:rPr lang="zh-TW" sz="1800">
                          <a:latin typeface="Ubuntu"/>
                          <a:ea typeface="Ubuntu"/>
                          <a:cs typeface="Ubuntu"/>
                          <a:sym typeface="Ubuntu"/>
                        </a:rPr>
                        <a:t>Restaurant owners, general diners</a:t>
                      </a:r>
                      <a:endParaRPr sz="1800">
                        <a:latin typeface="Ubuntu"/>
                        <a:ea typeface="Ubuntu"/>
                        <a:cs typeface="Ubuntu"/>
                        <a:sym typeface="Ubuntu"/>
                      </a:endParaRPr>
                    </a:p>
                  </a:txBody>
                  <a:tcPr marT="91425" marB="91425" marR="91425" marL="91425" anchor="ctr"/>
                </a:tc>
                <a:tc>
                  <a:txBody>
                    <a:bodyPr/>
                    <a:lstStyle/>
                    <a:p>
                      <a:pPr indent="0" lvl="0" marL="0" rtl="0" algn="l">
                        <a:spcBef>
                          <a:spcPts val="0"/>
                        </a:spcBef>
                        <a:spcAft>
                          <a:spcPts val="0"/>
                        </a:spcAft>
                        <a:buNone/>
                      </a:pPr>
                      <a:r>
                        <a:rPr lang="zh-TW" sz="1800">
                          <a:latin typeface="Ubuntu"/>
                          <a:ea typeface="Ubuntu"/>
                          <a:cs typeface="Ubuntu"/>
                          <a:sym typeface="Ubuntu"/>
                        </a:rPr>
                        <a:t>Club members, students</a:t>
                      </a:r>
                      <a:endParaRPr sz="1800">
                        <a:latin typeface="Ubuntu"/>
                        <a:ea typeface="Ubuntu"/>
                        <a:cs typeface="Ubuntu"/>
                        <a:sym typeface="Ubuntu"/>
                      </a:endParaRPr>
                    </a:p>
                  </a:txBody>
                  <a:tcPr marT="91425" marB="91425" marR="91425" marL="91425" anchor="ctr"/>
                </a:tc>
              </a:tr>
              <a:tr h="609575">
                <a:tc>
                  <a:txBody>
                    <a:bodyPr/>
                    <a:lstStyle/>
                    <a:p>
                      <a:pPr indent="0" lvl="0" marL="0" rtl="0" algn="l">
                        <a:spcBef>
                          <a:spcPts val="0"/>
                        </a:spcBef>
                        <a:spcAft>
                          <a:spcPts val="0"/>
                        </a:spcAft>
                        <a:buNone/>
                      </a:pPr>
                      <a:r>
                        <a:rPr lang="zh-TW" sz="1800">
                          <a:latin typeface="Ubuntu"/>
                          <a:ea typeface="Ubuntu"/>
                          <a:cs typeface="Ubuntu"/>
                          <a:sym typeface="Ubuntu"/>
                        </a:rPr>
                        <a:t>Core Focus</a:t>
                      </a:r>
                      <a:endParaRPr sz="1800">
                        <a:latin typeface="Ubuntu"/>
                        <a:ea typeface="Ubuntu"/>
                        <a:cs typeface="Ubuntu"/>
                        <a:sym typeface="Ubuntu"/>
                      </a:endParaRPr>
                    </a:p>
                  </a:txBody>
                  <a:tcPr marT="91425" marB="91425" marR="91425" marL="91425" anchor="ctr">
                    <a:solidFill>
                      <a:srgbClr val="FFE2E7"/>
                    </a:solidFill>
                  </a:tcPr>
                </a:tc>
                <a:tc>
                  <a:txBody>
                    <a:bodyPr/>
                    <a:lstStyle/>
                    <a:p>
                      <a:pPr indent="0" lvl="0" marL="0" rtl="0" algn="l">
                        <a:spcBef>
                          <a:spcPts val="0"/>
                        </a:spcBef>
                        <a:spcAft>
                          <a:spcPts val="0"/>
                        </a:spcAft>
                        <a:buNone/>
                      </a:pPr>
                      <a:r>
                        <a:rPr lang="zh-TW" sz="1800">
                          <a:latin typeface="Ubuntu"/>
                          <a:ea typeface="Ubuntu"/>
                          <a:cs typeface="Ubuntu"/>
                          <a:sym typeface="Ubuntu"/>
                        </a:rPr>
                        <a:t>Turnover, Payment, Queuing</a:t>
                      </a:r>
                      <a:endParaRPr sz="1800">
                        <a:latin typeface="Ubuntu"/>
                        <a:ea typeface="Ubuntu"/>
                        <a:cs typeface="Ubuntu"/>
                        <a:sym typeface="Ubuntu"/>
                      </a:endParaRPr>
                    </a:p>
                  </a:txBody>
                  <a:tcPr marT="91425" marB="91425" marR="91425" marL="91425" anchor="ctr"/>
                </a:tc>
                <a:tc>
                  <a:txBody>
                    <a:bodyPr/>
                    <a:lstStyle/>
                    <a:p>
                      <a:pPr indent="0" lvl="0" marL="0" rtl="0" algn="l">
                        <a:spcBef>
                          <a:spcPts val="0"/>
                        </a:spcBef>
                        <a:spcAft>
                          <a:spcPts val="0"/>
                        </a:spcAft>
                        <a:buNone/>
                      </a:pPr>
                      <a:r>
                        <a:rPr lang="zh-TW" sz="1800">
                          <a:latin typeface="Ubuntu"/>
                          <a:ea typeface="Ubuntu"/>
                          <a:cs typeface="Ubuntu"/>
                          <a:sym typeface="Ubuntu"/>
                        </a:rPr>
                        <a:t>Identity Verification, Conflict-free</a:t>
                      </a:r>
                      <a:endParaRPr sz="1800">
                        <a:latin typeface="Ubuntu"/>
                        <a:ea typeface="Ubuntu"/>
                        <a:cs typeface="Ubuntu"/>
                        <a:sym typeface="Ubuntu"/>
                      </a:endParaRPr>
                    </a:p>
                  </a:txBody>
                  <a:tcPr marT="91425" marB="91425" marR="91425" marL="91425" anchor="ctr"/>
                </a:tc>
              </a:tr>
              <a:tr h="609575">
                <a:tc>
                  <a:txBody>
                    <a:bodyPr/>
                    <a:lstStyle/>
                    <a:p>
                      <a:pPr indent="0" lvl="0" marL="0" rtl="0" algn="l">
                        <a:spcBef>
                          <a:spcPts val="0"/>
                        </a:spcBef>
                        <a:spcAft>
                          <a:spcPts val="0"/>
                        </a:spcAft>
                        <a:buNone/>
                      </a:pPr>
                      <a:r>
                        <a:rPr lang="zh-TW" sz="1800">
                          <a:latin typeface="Ubuntu"/>
                          <a:ea typeface="Ubuntu"/>
                          <a:cs typeface="Ubuntu"/>
                          <a:sym typeface="Ubuntu"/>
                        </a:rPr>
                        <a:t>Allocation Logic</a:t>
                      </a:r>
                      <a:endParaRPr sz="1800">
                        <a:latin typeface="Ubuntu"/>
                        <a:ea typeface="Ubuntu"/>
                        <a:cs typeface="Ubuntu"/>
                        <a:sym typeface="Ubuntu"/>
                      </a:endParaRPr>
                    </a:p>
                  </a:txBody>
                  <a:tcPr marT="91425" marB="91425" marR="91425" marL="91425" anchor="ctr">
                    <a:solidFill>
                      <a:srgbClr val="FFE2E7"/>
                    </a:solidFill>
                  </a:tcPr>
                </a:tc>
                <a:tc>
                  <a:txBody>
                    <a:bodyPr/>
                    <a:lstStyle/>
                    <a:p>
                      <a:pPr indent="0" lvl="0" marL="0" rtl="0" algn="l">
                        <a:spcBef>
                          <a:spcPts val="0"/>
                        </a:spcBef>
                        <a:spcAft>
                          <a:spcPts val="0"/>
                        </a:spcAft>
                        <a:buNone/>
                      </a:pPr>
                      <a:r>
                        <a:rPr lang="zh-TW" sz="1800">
                          <a:latin typeface="Ubuntu"/>
                          <a:ea typeface="Ubuntu"/>
                          <a:cs typeface="Ubuntu"/>
                          <a:sym typeface="Ubuntu"/>
                        </a:rPr>
                        <a:t>Table-based configuration</a:t>
                      </a:r>
                      <a:endParaRPr sz="1800">
                        <a:latin typeface="Ubuntu"/>
                        <a:ea typeface="Ubuntu"/>
                        <a:cs typeface="Ubuntu"/>
                        <a:sym typeface="Ubuntu"/>
                      </a:endParaRPr>
                    </a:p>
                  </a:txBody>
                  <a:tcPr marT="91425" marB="91425" marR="91425" marL="91425" anchor="ctr"/>
                </a:tc>
                <a:tc>
                  <a:txBody>
                    <a:bodyPr/>
                    <a:lstStyle/>
                    <a:p>
                      <a:pPr indent="0" lvl="0" marL="0" rtl="0" algn="l">
                        <a:spcBef>
                          <a:spcPts val="0"/>
                        </a:spcBef>
                        <a:spcAft>
                          <a:spcPts val="0"/>
                        </a:spcAft>
                        <a:buNone/>
                      </a:pPr>
                      <a:r>
                        <a:rPr lang="zh-TW" sz="1800">
                          <a:latin typeface="Ubuntu"/>
                          <a:ea typeface="Ubuntu"/>
                          <a:cs typeface="Ubuntu"/>
                          <a:sym typeface="Ubuntu"/>
                        </a:rPr>
                        <a:t>Time-slot based, Strict anti-overlap</a:t>
                      </a:r>
                      <a:endParaRPr sz="1800">
                        <a:latin typeface="Ubuntu"/>
                        <a:ea typeface="Ubuntu"/>
                        <a:cs typeface="Ubuntu"/>
                        <a:sym typeface="Ubuntu"/>
                      </a:endParaRPr>
                    </a:p>
                  </a:txBody>
                  <a:tcPr marT="91425" marB="91425" marR="91425" marL="91425" anchor="ctr"/>
                </a:tc>
              </a:tr>
              <a:tr h="609575">
                <a:tc>
                  <a:txBody>
                    <a:bodyPr/>
                    <a:lstStyle/>
                    <a:p>
                      <a:pPr indent="0" lvl="0" marL="0" rtl="0" algn="l">
                        <a:spcBef>
                          <a:spcPts val="0"/>
                        </a:spcBef>
                        <a:spcAft>
                          <a:spcPts val="0"/>
                        </a:spcAft>
                        <a:buNone/>
                      </a:pPr>
                      <a:r>
                        <a:rPr lang="zh-TW" sz="1800">
                          <a:latin typeface="Ubuntu"/>
                          <a:ea typeface="Ubuntu"/>
                          <a:cs typeface="Ubuntu"/>
                          <a:sym typeface="Ubuntu"/>
                        </a:rPr>
                        <a:t>Feature</a:t>
                      </a:r>
                      <a:endParaRPr sz="1800">
                        <a:latin typeface="Ubuntu"/>
                        <a:ea typeface="Ubuntu"/>
                        <a:cs typeface="Ubuntu"/>
                        <a:sym typeface="Ubuntu"/>
                      </a:endParaRPr>
                    </a:p>
                  </a:txBody>
                  <a:tcPr marT="91425" marB="91425" marR="91425" marL="91425" anchor="ctr">
                    <a:solidFill>
                      <a:srgbClr val="FFE2E7"/>
                    </a:solidFill>
                  </a:tcPr>
                </a:tc>
                <a:tc>
                  <a:txBody>
                    <a:bodyPr/>
                    <a:lstStyle/>
                    <a:p>
                      <a:pPr indent="0" lvl="0" marL="0" rtl="0" algn="l">
                        <a:spcBef>
                          <a:spcPts val="0"/>
                        </a:spcBef>
                        <a:spcAft>
                          <a:spcPts val="0"/>
                        </a:spcAft>
                        <a:buNone/>
                      </a:pPr>
                      <a:r>
                        <a:rPr lang="zh-TW" sz="1800">
                          <a:latin typeface="Ubuntu"/>
                          <a:ea typeface="Ubuntu"/>
                          <a:cs typeface="Ubuntu"/>
                          <a:sym typeface="Ubuntu"/>
                        </a:rPr>
                        <a:t>Ordering, Waitlist, Payment</a:t>
                      </a:r>
                      <a:endParaRPr sz="1800">
                        <a:latin typeface="Ubuntu"/>
                        <a:ea typeface="Ubuntu"/>
                        <a:cs typeface="Ubuntu"/>
                        <a:sym typeface="Ubuntu"/>
                      </a:endParaRPr>
                    </a:p>
                  </a:txBody>
                  <a:tcPr marT="91425" marB="91425" marR="91425" marL="91425" anchor="ctr"/>
                </a:tc>
                <a:tc>
                  <a:txBody>
                    <a:bodyPr/>
                    <a:lstStyle/>
                    <a:p>
                      <a:pPr indent="0" lvl="0" marL="0" rtl="0" algn="l">
                        <a:spcBef>
                          <a:spcPts val="0"/>
                        </a:spcBef>
                        <a:spcAft>
                          <a:spcPts val="0"/>
                        </a:spcAft>
                        <a:buNone/>
                      </a:pPr>
                      <a:r>
                        <a:rPr lang="zh-TW" sz="1800">
                          <a:latin typeface="Ubuntu"/>
                          <a:ea typeface="Ubuntu"/>
                          <a:cs typeface="Ubuntu"/>
                          <a:sym typeface="Ubuntu"/>
                        </a:rPr>
                        <a:t>Space/Asset Mgmt, Permission Control</a:t>
                      </a:r>
                      <a:endParaRPr sz="1800">
                        <a:latin typeface="Ubuntu"/>
                        <a:ea typeface="Ubuntu"/>
                        <a:cs typeface="Ubuntu"/>
                        <a:sym typeface="Ubuntu"/>
                      </a:endParaRPr>
                    </a:p>
                  </a:txBody>
                  <a:tcPr marT="91425" marB="91425" marR="91425" marL="91425"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TW" sz="3200">
                <a:latin typeface="Ubuntu"/>
                <a:ea typeface="Ubuntu"/>
                <a:cs typeface="Ubuntu"/>
                <a:sym typeface="Ubuntu"/>
              </a:rPr>
              <a:t>Creative Feature: Permission System</a:t>
            </a:r>
            <a:endParaRPr b="1" sz="3200">
              <a:latin typeface="Ubuntu"/>
              <a:ea typeface="Ubuntu"/>
              <a:cs typeface="Ubuntu"/>
              <a:sym typeface="Ubuntu"/>
            </a:endParaRPr>
          </a:p>
        </p:txBody>
      </p:sp>
      <p:grpSp>
        <p:nvGrpSpPr>
          <p:cNvPr id="127" name="Google Shape;127;p23"/>
          <p:cNvGrpSpPr/>
          <p:nvPr/>
        </p:nvGrpSpPr>
        <p:grpSpPr>
          <a:xfrm>
            <a:off x="311700" y="1358950"/>
            <a:ext cx="8520600" cy="3410100"/>
            <a:chOff x="311700" y="886925"/>
            <a:chExt cx="8520600" cy="3410100"/>
          </a:xfrm>
        </p:grpSpPr>
        <p:sp>
          <p:nvSpPr>
            <p:cNvPr id="128" name="Google Shape;128;p23"/>
            <p:cNvSpPr/>
            <p:nvPr/>
          </p:nvSpPr>
          <p:spPr>
            <a:xfrm>
              <a:off x="311700" y="886925"/>
              <a:ext cx="4026000" cy="3410100"/>
            </a:xfrm>
            <a:prstGeom prst="roundRect">
              <a:avLst>
                <a:gd fmla="val 16667" name="adj"/>
              </a:avLst>
            </a:prstGeom>
            <a:solidFill>
              <a:srgbClr val="FFE2E7"/>
            </a:solidFill>
            <a:ln cap="flat" cmpd="sng" w="76200">
              <a:solidFill>
                <a:srgbClr val="FF4D6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zh-TW" sz="2000">
                  <a:solidFill>
                    <a:schemeClr val="dk1"/>
                  </a:solidFill>
                  <a:latin typeface="Ubuntu"/>
                  <a:ea typeface="Ubuntu"/>
                  <a:cs typeface="Ubuntu"/>
                  <a:sym typeface="Ubuntu"/>
                </a:rPr>
                <a:t>The Math:</a:t>
              </a:r>
              <a:endParaRPr b="1" sz="2000">
                <a:solidFill>
                  <a:schemeClr val="dk1"/>
                </a:solidFill>
                <a:latin typeface="Ubuntu"/>
                <a:ea typeface="Ubuntu"/>
                <a:cs typeface="Ubuntu"/>
                <a:sym typeface="Ubuntu"/>
              </a:endParaRPr>
            </a:p>
            <a:p>
              <a:pPr indent="0" lvl="0" marL="0" rtl="0" algn="l">
                <a:spcBef>
                  <a:spcPts val="0"/>
                </a:spcBef>
                <a:spcAft>
                  <a:spcPts val="0"/>
                </a:spcAft>
                <a:buNone/>
              </a:pPr>
              <a:r>
                <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Char char="●"/>
              </a:pPr>
              <a:r>
                <a:rPr lang="zh-TW" sz="1800">
                  <a:solidFill>
                    <a:schemeClr val="dk1"/>
                  </a:solidFill>
                  <a:latin typeface="Ubuntu"/>
                  <a:ea typeface="Ubuntu"/>
                  <a:cs typeface="Ubuntu"/>
                  <a:sym typeface="Ubuntu"/>
                </a:rPr>
                <a:t>Read (4): View schedules.</a:t>
              </a:r>
              <a:endParaRPr sz="1800">
                <a:solidFill>
                  <a:schemeClr val="dk1"/>
                </a:solidFill>
                <a:latin typeface="Ubuntu"/>
                <a:ea typeface="Ubuntu"/>
                <a:cs typeface="Ubuntu"/>
                <a:sym typeface="Ubuntu"/>
              </a:endParaRPr>
            </a:p>
            <a:p>
              <a:pPr indent="0" lvl="0" marL="457200" rtl="0" algn="l">
                <a:spcBef>
                  <a:spcPts val="0"/>
                </a:spcBef>
                <a:spcAft>
                  <a:spcPts val="0"/>
                </a:spcAft>
                <a:buNone/>
              </a:pPr>
              <a:r>
                <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Char char="●"/>
              </a:pPr>
              <a:r>
                <a:rPr lang="zh-TW" sz="1800">
                  <a:solidFill>
                    <a:schemeClr val="dk1"/>
                  </a:solidFill>
                  <a:latin typeface="Ubuntu"/>
                  <a:ea typeface="Ubuntu"/>
                  <a:cs typeface="Ubuntu"/>
                  <a:sym typeface="Ubuntu"/>
                </a:rPr>
                <a:t>Write (2): Make reservations.</a:t>
              </a:r>
              <a:endParaRPr sz="1800">
                <a:solidFill>
                  <a:schemeClr val="dk1"/>
                </a:solidFill>
                <a:latin typeface="Ubuntu"/>
                <a:ea typeface="Ubuntu"/>
                <a:cs typeface="Ubuntu"/>
                <a:sym typeface="Ubuntu"/>
              </a:endParaRPr>
            </a:p>
            <a:p>
              <a:pPr indent="0" lvl="0" marL="457200" rtl="0" algn="l">
                <a:spcBef>
                  <a:spcPts val="0"/>
                </a:spcBef>
                <a:spcAft>
                  <a:spcPts val="0"/>
                </a:spcAft>
                <a:buNone/>
              </a:pPr>
              <a:r>
                <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Char char="●"/>
              </a:pPr>
              <a:r>
                <a:rPr lang="zh-TW" sz="1800">
                  <a:solidFill>
                    <a:schemeClr val="dk1"/>
                  </a:solidFill>
                  <a:latin typeface="Ubuntu"/>
                  <a:ea typeface="Ubuntu"/>
                  <a:cs typeface="Ubuntu"/>
                  <a:sym typeface="Ubuntu"/>
                </a:rPr>
                <a:t>Admin (1): Approve requests/Manage users.</a:t>
              </a:r>
              <a:endParaRPr sz="1800">
                <a:solidFill>
                  <a:schemeClr val="dk1"/>
                </a:solidFill>
                <a:latin typeface="Ubuntu"/>
                <a:ea typeface="Ubuntu"/>
                <a:cs typeface="Ubuntu"/>
                <a:sym typeface="Ubuntu"/>
              </a:endParaRPr>
            </a:p>
          </p:txBody>
        </p:sp>
        <p:sp>
          <p:nvSpPr>
            <p:cNvPr id="129" name="Google Shape;129;p23"/>
            <p:cNvSpPr/>
            <p:nvPr/>
          </p:nvSpPr>
          <p:spPr>
            <a:xfrm>
              <a:off x="4806300" y="886925"/>
              <a:ext cx="4026000" cy="3410100"/>
            </a:xfrm>
            <a:prstGeom prst="roundRect">
              <a:avLst>
                <a:gd fmla="val 16667" name="adj"/>
              </a:avLst>
            </a:prstGeom>
            <a:solidFill>
              <a:srgbClr val="FFE2E7"/>
            </a:solidFill>
            <a:ln cap="flat" cmpd="sng" w="76200">
              <a:solidFill>
                <a:srgbClr val="FFB1B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2000">
                  <a:solidFill>
                    <a:schemeClr val="dk1"/>
                  </a:solidFill>
                  <a:latin typeface="Ubuntu"/>
                  <a:ea typeface="Ubuntu"/>
                  <a:cs typeface="Ubuntu"/>
                  <a:sym typeface="Ubuntu"/>
                </a:rPr>
                <a:t>Implementation:</a:t>
              </a:r>
              <a:endParaRPr b="1" sz="2000">
                <a:solidFill>
                  <a:schemeClr val="dk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Char char="●"/>
              </a:pPr>
              <a:r>
                <a:rPr lang="zh-TW" sz="1800">
                  <a:solidFill>
                    <a:schemeClr val="dk1"/>
                  </a:solidFill>
                  <a:latin typeface="Ubuntu"/>
                  <a:ea typeface="Ubuntu"/>
                  <a:cs typeface="Ubuntu"/>
                  <a:sym typeface="Ubuntu"/>
                </a:rPr>
                <a:t>Guest: Level 4</a:t>
              </a:r>
              <a:endParaRPr sz="1800">
                <a:solidFill>
                  <a:schemeClr val="dk1"/>
                </a:solidFill>
                <a:latin typeface="Ubuntu"/>
                <a:ea typeface="Ubuntu"/>
                <a:cs typeface="Ubuntu"/>
                <a:sym typeface="Ubuntu"/>
              </a:endParaRPr>
            </a:p>
            <a:p>
              <a:pPr indent="0" lvl="0" marL="457200" rtl="0" algn="l">
                <a:spcBef>
                  <a:spcPts val="0"/>
                </a:spcBef>
                <a:spcAft>
                  <a:spcPts val="0"/>
                </a:spcAft>
                <a:buNone/>
              </a:pPr>
              <a:r>
                <a:rPr lang="zh-TW" sz="1800">
                  <a:solidFill>
                    <a:schemeClr val="dk1"/>
                  </a:solidFill>
                  <a:latin typeface="Ubuntu"/>
                  <a:ea typeface="Ubuntu"/>
                  <a:cs typeface="Ubuntu"/>
                  <a:sym typeface="Ubuntu"/>
                </a:rPr>
                <a:t>(Read-only)</a:t>
              </a:r>
              <a:endParaRPr sz="1800">
                <a:solidFill>
                  <a:schemeClr val="dk1"/>
                </a:solidFill>
                <a:latin typeface="Ubuntu"/>
                <a:ea typeface="Ubuntu"/>
                <a:cs typeface="Ubuntu"/>
                <a:sym typeface="Ubuntu"/>
              </a:endParaRPr>
            </a:p>
            <a:p>
              <a:pPr indent="0" lvl="0" marL="457200" rtl="0" algn="l">
                <a:spcBef>
                  <a:spcPts val="0"/>
                </a:spcBef>
                <a:spcAft>
                  <a:spcPts val="0"/>
                </a:spcAft>
                <a:buNone/>
              </a:pPr>
              <a:r>
                <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Char char="●"/>
              </a:pPr>
              <a:r>
                <a:rPr lang="zh-TW" sz="1800">
                  <a:solidFill>
                    <a:schemeClr val="dk1"/>
                  </a:solidFill>
                  <a:latin typeface="Ubuntu"/>
                  <a:ea typeface="Ubuntu"/>
                  <a:cs typeface="Ubuntu"/>
                  <a:sym typeface="Ubuntu"/>
                </a:rPr>
                <a:t>Club Member: Level 6</a:t>
              </a:r>
              <a:endParaRPr sz="1800">
                <a:solidFill>
                  <a:schemeClr val="dk1"/>
                </a:solidFill>
                <a:latin typeface="Ubuntu"/>
                <a:ea typeface="Ubuntu"/>
                <a:cs typeface="Ubuntu"/>
                <a:sym typeface="Ubuntu"/>
              </a:endParaRPr>
            </a:p>
            <a:p>
              <a:pPr indent="0" lvl="0" marL="457200" rtl="0" algn="l">
                <a:spcBef>
                  <a:spcPts val="0"/>
                </a:spcBef>
                <a:spcAft>
                  <a:spcPts val="0"/>
                </a:spcAft>
                <a:buNone/>
              </a:pPr>
              <a:r>
                <a:rPr lang="zh-TW" sz="1800">
                  <a:solidFill>
                    <a:schemeClr val="dk1"/>
                  </a:solidFill>
                  <a:latin typeface="Ubuntu"/>
                  <a:ea typeface="Ubuntu"/>
                  <a:cs typeface="Ubuntu"/>
                  <a:sym typeface="Ubuntu"/>
                </a:rPr>
                <a:t>(4+2, Read + Write)</a:t>
              </a:r>
              <a:endParaRPr sz="1800">
                <a:solidFill>
                  <a:schemeClr val="dk1"/>
                </a:solidFill>
                <a:latin typeface="Ubuntu"/>
                <a:ea typeface="Ubuntu"/>
                <a:cs typeface="Ubuntu"/>
                <a:sym typeface="Ubuntu"/>
              </a:endParaRPr>
            </a:p>
            <a:p>
              <a:pPr indent="0" lvl="0" marL="457200" rtl="0" algn="l">
                <a:spcBef>
                  <a:spcPts val="0"/>
                </a:spcBef>
                <a:spcAft>
                  <a:spcPts val="0"/>
                </a:spcAft>
                <a:buNone/>
              </a:pPr>
              <a:r>
                <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Char char="●"/>
              </a:pPr>
              <a:r>
                <a:rPr lang="zh-TW" sz="1800">
                  <a:solidFill>
                    <a:schemeClr val="dk1"/>
                  </a:solidFill>
                  <a:latin typeface="Ubuntu"/>
                  <a:ea typeface="Ubuntu"/>
                  <a:cs typeface="Ubuntu"/>
                  <a:sym typeface="Ubuntu"/>
                </a:rPr>
                <a:t>Super User: Level 7</a:t>
              </a:r>
              <a:endParaRPr sz="1800">
                <a:solidFill>
                  <a:schemeClr val="dk1"/>
                </a:solidFill>
                <a:latin typeface="Ubuntu"/>
                <a:ea typeface="Ubuntu"/>
                <a:cs typeface="Ubuntu"/>
                <a:sym typeface="Ubuntu"/>
              </a:endParaRPr>
            </a:p>
            <a:p>
              <a:pPr indent="0" lvl="0" marL="457200" rtl="0" algn="l">
                <a:spcBef>
                  <a:spcPts val="0"/>
                </a:spcBef>
                <a:spcAft>
                  <a:spcPts val="0"/>
                </a:spcAft>
                <a:buNone/>
              </a:pPr>
              <a:r>
                <a:rPr lang="zh-TW" sz="1800">
                  <a:solidFill>
                    <a:schemeClr val="dk1"/>
                  </a:solidFill>
                  <a:latin typeface="Ubuntu"/>
                  <a:ea typeface="Ubuntu"/>
                  <a:cs typeface="Ubuntu"/>
                  <a:sym typeface="Ubuntu"/>
                </a:rPr>
                <a:t>(4+2+1, Full Access)</a:t>
              </a:r>
              <a:endParaRPr sz="1800">
                <a:solidFill>
                  <a:schemeClr val="dk1"/>
                </a:solidFill>
                <a:latin typeface="Ubuntu"/>
                <a:ea typeface="Ubuntu"/>
                <a:cs typeface="Ubuntu"/>
                <a:sym typeface="Ubuntu"/>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p:nvPr/>
        </p:nvSpPr>
        <p:spPr>
          <a:xfrm>
            <a:off x="311700" y="1139225"/>
            <a:ext cx="4260300" cy="3357600"/>
          </a:xfrm>
          <a:prstGeom prst="roundRect">
            <a:avLst>
              <a:gd fmla="val 0" name="adj"/>
            </a:avLst>
          </a:prstGeom>
          <a:solidFill>
            <a:schemeClr val="lt1"/>
          </a:solidFill>
          <a:ln cap="flat" cmpd="sng" w="76200">
            <a:solidFill>
              <a:srgbClr val="FFE2E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2000">
                <a:solidFill>
                  <a:schemeClr val="dk1"/>
                </a:solidFill>
                <a:latin typeface="Ubuntu"/>
                <a:ea typeface="Ubuntu"/>
                <a:cs typeface="Ubuntu"/>
                <a:sym typeface="Ubuntu"/>
              </a:rPr>
              <a:t>Notification Syste</a:t>
            </a:r>
            <a:r>
              <a:rPr b="1" lang="zh-TW" sz="2000">
                <a:solidFill>
                  <a:schemeClr val="dk1"/>
                </a:solidFill>
                <a:latin typeface="Ubuntu"/>
                <a:ea typeface="Ubuntu"/>
                <a:cs typeface="Ubuntu"/>
                <a:sym typeface="Ubuntu"/>
              </a:rPr>
              <a:t>m</a:t>
            </a:r>
            <a:endParaRPr b="1" sz="20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rPr lang="zh-TW" sz="2000">
                <a:solidFill>
                  <a:schemeClr val="dk1"/>
                </a:solidFill>
                <a:latin typeface="Ubuntu"/>
                <a:ea typeface="Ubuntu"/>
                <a:cs typeface="Ubuntu"/>
                <a:sym typeface="Ubuntu"/>
              </a:rPr>
              <a:t>(</a:t>
            </a:r>
            <a:r>
              <a:rPr lang="zh-TW" sz="2000">
                <a:solidFill>
                  <a:schemeClr val="dk1"/>
                </a:solidFill>
                <a:latin typeface="Ubuntu"/>
                <a:ea typeface="Ubuntu"/>
                <a:cs typeface="Ubuntu"/>
                <a:sym typeface="Ubuntu"/>
              </a:rPr>
              <a:t>Discord Bot / Discord Webhook)</a:t>
            </a:r>
            <a:endParaRPr>
              <a:solidFill>
                <a:schemeClr val="dk1"/>
              </a:solidFill>
              <a:latin typeface="Ubuntu"/>
              <a:ea typeface="Ubuntu"/>
              <a:cs typeface="Ubuntu"/>
              <a:sym typeface="Ubuntu"/>
            </a:endParaRPr>
          </a:p>
        </p:txBody>
      </p:sp>
      <p:sp>
        <p:nvSpPr>
          <p:cNvPr id="135" name="Google Shape;135;p24"/>
          <p:cNvSpPr txBox="1"/>
          <p:nvPr>
            <p:ph type="title"/>
          </p:nvPr>
        </p:nvSpPr>
        <p:spPr>
          <a:xfrm>
            <a:off x="311700" y="445025"/>
            <a:ext cx="8520600" cy="69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Future Outlook</a:t>
            </a:r>
            <a:endParaRPr b="1" sz="3200">
              <a:latin typeface="Ubuntu"/>
              <a:ea typeface="Ubuntu"/>
              <a:cs typeface="Ubuntu"/>
              <a:sym typeface="Ubuntu"/>
            </a:endParaRPr>
          </a:p>
        </p:txBody>
      </p:sp>
      <p:pic>
        <p:nvPicPr>
          <p:cNvPr descr="a pink pixel 9a phone with a notification: 預約成功" id="136" name="Google Shape;136;p24"/>
          <p:cNvPicPr preferRelativeResize="0"/>
          <p:nvPr/>
        </p:nvPicPr>
        <p:blipFill rotWithShape="1">
          <a:blip r:embed="rId3">
            <a:alphaModFix/>
          </a:blip>
          <a:srcRect b="0" l="30511" r="13163" t="0"/>
          <a:stretch/>
        </p:blipFill>
        <p:spPr>
          <a:xfrm>
            <a:off x="5435000" y="1139225"/>
            <a:ext cx="3397300" cy="3357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p:nvPr/>
        </p:nvSpPr>
        <p:spPr>
          <a:xfrm>
            <a:off x="311700" y="1139225"/>
            <a:ext cx="4260300" cy="3357600"/>
          </a:xfrm>
          <a:prstGeom prst="roundRect">
            <a:avLst>
              <a:gd fmla="val 0" name="adj"/>
            </a:avLst>
          </a:prstGeom>
          <a:solidFill>
            <a:schemeClr val="lt1"/>
          </a:solidFill>
          <a:ln cap="flat" cmpd="sng" w="76200">
            <a:solidFill>
              <a:srgbClr val="FFE2E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2000">
                <a:solidFill>
                  <a:schemeClr val="dk1"/>
                </a:solidFill>
                <a:latin typeface="Ubuntu"/>
                <a:ea typeface="Ubuntu"/>
                <a:cs typeface="Ubuntu"/>
                <a:sym typeface="Ubuntu"/>
              </a:rPr>
              <a:t>Approval Bottleneck:</a:t>
            </a:r>
            <a:endParaRPr b="1" sz="20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rPr lang="zh-TW" sz="2000">
                <a:solidFill>
                  <a:schemeClr val="dk1"/>
                </a:solidFill>
                <a:latin typeface="Ubuntu"/>
                <a:ea typeface="Ubuntu"/>
                <a:cs typeface="Ubuntu"/>
                <a:sym typeface="Ubuntu"/>
              </a:rPr>
              <a:t>The system currently relies on manual admin approval. If admins are inactive, requests remain pending.</a:t>
            </a:r>
            <a:endParaRPr>
              <a:solidFill>
                <a:schemeClr val="dk1"/>
              </a:solidFill>
              <a:latin typeface="Ubuntu"/>
              <a:ea typeface="Ubuntu"/>
              <a:cs typeface="Ubuntu"/>
              <a:sym typeface="Ubuntu"/>
            </a:endParaRPr>
          </a:p>
        </p:txBody>
      </p:sp>
      <p:sp>
        <p:nvSpPr>
          <p:cNvPr id="142" name="Google Shape;142;p25"/>
          <p:cNvSpPr txBox="1"/>
          <p:nvPr>
            <p:ph type="title"/>
          </p:nvPr>
        </p:nvSpPr>
        <p:spPr>
          <a:xfrm>
            <a:off x="311700" y="445025"/>
            <a:ext cx="8520600" cy="69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Limitations</a:t>
            </a:r>
            <a:endParaRPr b="1" sz="3200">
              <a:latin typeface="Ubuntu"/>
              <a:ea typeface="Ubuntu"/>
              <a:cs typeface="Ubuntu"/>
              <a:sym typeface="Ubuntu"/>
            </a:endParaRPr>
          </a:p>
        </p:txBody>
      </p:sp>
      <p:pic>
        <p:nvPicPr>
          <p:cNvPr descr="畫一個系統管理員在電腦前面，有很多訂位請求等待同意，筆電是粉紅色的" id="143" name="Google Shape;143;p25"/>
          <p:cNvPicPr preferRelativeResize="0"/>
          <p:nvPr/>
        </p:nvPicPr>
        <p:blipFill rotWithShape="1">
          <a:blip r:embed="rId3">
            <a:alphaModFix/>
          </a:blip>
          <a:srcRect b="0" l="52577" r="0" t="24448"/>
          <a:stretch/>
        </p:blipFill>
        <p:spPr>
          <a:xfrm>
            <a:off x="4714148" y="848325"/>
            <a:ext cx="4429855" cy="39394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4D6D"/>
            </a:gs>
            <a:gs pos="42000">
              <a:srgbClr val="FF4D6D"/>
            </a:gs>
            <a:gs pos="100000">
              <a:srgbClr val="FFB1BF"/>
            </a:gs>
          </a:gsLst>
          <a:lin ang="18900044" scaled="0"/>
        </a:gradFill>
      </p:bgPr>
    </p:bg>
    <p:spTree>
      <p:nvGrpSpPr>
        <p:cNvPr id="147" name="Shape 147"/>
        <p:cNvGrpSpPr/>
        <p:nvPr/>
      </p:nvGrpSpPr>
      <p:grpSpPr>
        <a:xfrm>
          <a:off x="0" y="0"/>
          <a:ext cx="0" cy="0"/>
          <a:chOff x="0" y="0"/>
          <a:chExt cx="0" cy="0"/>
        </a:xfrm>
      </p:grpSpPr>
      <p:sp>
        <p:nvSpPr>
          <p:cNvPr id="148" name="Google Shape;148;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zh-TW" sz="6000">
                <a:solidFill>
                  <a:schemeClr val="lt1"/>
                </a:solidFill>
                <a:latin typeface="Ubuntu"/>
                <a:ea typeface="Ubuntu"/>
                <a:cs typeface="Ubuntu"/>
                <a:sym typeface="Ubuntu"/>
              </a:rPr>
              <a:t>Source Code &amp; Docs</a:t>
            </a:r>
            <a:endParaRPr b="1" sz="6000">
              <a:solidFill>
                <a:schemeClr val="lt1"/>
              </a:solidFill>
              <a:latin typeface="Ubuntu"/>
              <a:ea typeface="Ubuntu"/>
              <a:cs typeface="Ubuntu"/>
              <a:sym typeface="Ubuntu"/>
            </a:endParaRPr>
          </a:p>
        </p:txBody>
      </p:sp>
      <p:sp>
        <p:nvSpPr>
          <p:cNvPr id="149" name="Google Shape;149;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u="sng">
                <a:solidFill>
                  <a:schemeClr val="lt1"/>
                </a:solidFill>
                <a:latin typeface="Ubuntu"/>
                <a:ea typeface="Ubuntu"/>
                <a:cs typeface="Ubuntu"/>
                <a:sym typeface="Ubuntu"/>
                <a:hlinkClick r:id="rId3">
                  <a:extLst>
                    <a:ext uri="{A12FA001-AC4F-418D-AE19-62706E023703}">
                      <ahyp:hlinkClr val="tx"/>
                    </a:ext>
                  </a:extLst>
                </a:hlinkClick>
              </a:rPr>
              <a:t>https://github.com/kevinlee-06/webfinal10</a:t>
            </a:r>
            <a:endParaRPr u="sng">
              <a:solidFill>
                <a:schemeClr val="lt1"/>
              </a:solidFill>
              <a:latin typeface="Ubuntu"/>
              <a:ea typeface="Ubuntu"/>
              <a:cs typeface="Ubuntu"/>
              <a:sym typeface="Ubuntu"/>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4D6D"/>
            </a:gs>
            <a:gs pos="42000">
              <a:srgbClr val="FF4D6D"/>
            </a:gs>
            <a:gs pos="100000">
              <a:srgbClr val="FFB1BF"/>
            </a:gs>
          </a:gsLst>
          <a:lin ang="18900044" scaled="0"/>
        </a:gradFill>
      </p:bgPr>
    </p:bg>
    <p:spTree>
      <p:nvGrpSpPr>
        <p:cNvPr id="153" name="Shape 153"/>
        <p:cNvGrpSpPr/>
        <p:nvPr/>
      </p:nvGrpSpPr>
      <p:grpSpPr>
        <a:xfrm>
          <a:off x="0" y="0"/>
          <a:ext cx="0" cy="0"/>
          <a:chOff x="0" y="0"/>
          <a:chExt cx="0" cy="0"/>
        </a:xfrm>
      </p:grpSpPr>
      <p:sp>
        <p:nvSpPr>
          <p:cNvPr id="154" name="Google Shape;15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zh-TW" sz="9600">
                <a:solidFill>
                  <a:schemeClr val="lt1"/>
                </a:solidFill>
                <a:latin typeface="Ubuntu"/>
                <a:ea typeface="Ubuntu"/>
                <a:cs typeface="Ubuntu"/>
                <a:sym typeface="Ubuntu"/>
              </a:rPr>
              <a:t>Tour</a:t>
            </a:r>
            <a:endParaRPr b="1" sz="9600">
              <a:solidFill>
                <a:schemeClr val="lt1"/>
              </a:solidFill>
              <a:latin typeface="Ubuntu"/>
              <a:ea typeface="Ubuntu"/>
              <a:cs typeface="Ubuntu"/>
              <a:sym typeface="Ubuntu"/>
            </a:endParaRPr>
          </a:p>
        </p:txBody>
      </p:sp>
      <p:sp>
        <p:nvSpPr>
          <p:cNvPr id="155" name="Google Shape;15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u="sng">
                <a:solidFill>
                  <a:schemeClr val="lt1"/>
                </a:solidFill>
                <a:latin typeface="Ubuntu"/>
                <a:ea typeface="Ubuntu"/>
                <a:cs typeface="Ubuntu"/>
                <a:sym typeface="Ubuntu"/>
                <a:hlinkClick r:id="rId3">
                  <a:extLst>
                    <a:ext uri="{A12FA001-AC4F-418D-AE19-62706E023703}">
                      <ahyp:hlinkClr val="tx"/>
                    </a:ext>
                  </a:extLst>
                </a:hlinkClick>
              </a:rPr>
              <a:t>https://final.ntut.uk</a:t>
            </a:r>
            <a:endParaRPr u="sng">
              <a:solidFill>
                <a:schemeClr val="lt1"/>
              </a:solidFill>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Landing Page</a:t>
            </a:r>
            <a:endParaRPr b="1" sz="3200">
              <a:latin typeface="Ubuntu"/>
              <a:ea typeface="Ubuntu"/>
              <a:cs typeface="Ubuntu"/>
              <a:sym typeface="Ubuntu"/>
            </a:endParaRPr>
          </a:p>
        </p:txBody>
      </p:sp>
      <p:sp>
        <p:nvSpPr>
          <p:cNvPr id="161" name="Google Shape;161;p28"/>
          <p:cNvSpPr txBox="1"/>
          <p:nvPr>
            <p:ph idx="1" type="body"/>
          </p:nvPr>
        </p:nvSpPr>
        <p:spPr>
          <a:xfrm>
            <a:off x="311700" y="1152475"/>
            <a:ext cx="286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solidFill>
                  <a:schemeClr val="dk1"/>
                </a:solidFill>
                <a:latin typeface="Ubuntu"/>
                <a:ea typeface="Ubuntu"/>
                <a:cs typeface="Ubuntu"/>
                <a:sym typeface="Ubuntu"/>
              </a:rPr>
              <a:t>The entry point for all users, displaying a card-based list of available facilities like the Main Library, Club Office, and Computer Labs.</a:t>
            </a:r>
            <a:endParaRPr>
              <a:solidFill>
                <a:schemeClr val="dk1"/>
              </a:solidFill>
              <a:latin typeface="Ubuntu"/>
              <a:ea typeface="Ubuntu"/>
              <a:cs typeface="Ubuntu"/>
              <a:sym typeface="Ubuntu"/>
            </a:endParaRPr>
          </a:p>
        </p:txBody>
      </p:sp>
      <p:pic>
        <p:nvPicPr>
          <p:cNvPr id="162" name="Google Shape;162;p28"/>
          <p:cNvPicPr preferRelativeResize="0"/>
          <p:nvPr/>
        </p:nvPicPr>
        <p:blipFill>
          <a:blip r:embed="rId3">
            <a:alphaModFix/>
          </a:blip>
          <a:stretch>
            <a:fillRect/>
          </a:stretch>
        </p:blipFill>
        <p:spPr>
          <a:xfrm>
            <a:off x="3176058" y="1152475"/>
            <a:ext cx="5656243" cy="3416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Resource &amp; Equipment List</a:t>
            </a:r>
            <a:endParaRPr b="1" sz="3200">
              <a:latin typeface="Ubuntu"/>
              <a:ea typeface="Ubuntu"/>
              <a:cs typeface="Ubuntu"/>
              <a:sym typeface="Ubuntu"/>
            </a:endParaRPr>
          </a:p>
        </p:txBody>
      </p:sp>
      <p:sp>
        <p:nvSpPr>
          <p:cNvPr id="168" name="Google Shape;168;p29"/>
          <p:cNvSpPr txBox="1"/>
          <p:nvPr>
            <p:ph idx="1" type="body"/>
          </p:nvPr>
        </p:nvSpPr>
        <p:spPr>
          <a:xfrm>
            <a:off x="311700" y="1152475"/>
            <a:ext cx="286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solidFill>
                  <a:schemeClr val="dk1"/>
                </a:solidFill>
                <a:latin typeface="Ubuntu"/>
                <a:ea typeface="Ubuntu"/>
                <a:cs typeface="Ubuntu"/>
                <a:sym typeface="Ubuntu"/>
              </a:rPr>
              <a:t>A detailed view that appears after clicking a space, allowing users to book specific seats or assets (e.g., Seat A1, Seat A2).</a:t>
            </a:r>
            <a:endParaRPr>
              <a:solidFill>
                <a:schemeClr val="dk1"/>
              </a:solidFill>
              <a:latin typeface="Ubuntu"/>
              <a:ea typeface="Ubuntu"/>
              <a:cs typeface="Ubuntu"/>
              <a:sym typeface="Ubuntu"/>
            </a:endParaRPr>
          </a:p>
        </p:txBody>
      </p:sp>
      <p:pic>
        <p:nvPicPr>
          <p:cNvPr id="169" name="Google Shape;169;p29" title="Screenshot From 2026-01-05 04-45-37.png"/>
          <p:cNvPicPr preferRelativeResize="0"/>
          <p:nvPr/>
        </p:nvPicPr>
        <p:blipFill>
          <a:blip r:embed="rId3">
            <a:alphaModFix/>
          </a:blip>
          <a:stretch>
            <a:fillRect/>
          </a:stretch>
        </p:blipFill>
        <p:spPr>
          <a:xfrm>
            <a:off x="3176100" y="1150413"/>
            <a:ext cx="5663099" cy="34205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Login Portal</a:t>
            </a:r>
            <a:endParaRPr b="1" sz="3200">
              <a:latin typeface="Ubuntu"/>
              <a:ea typeface="Ubuntu"/>
              <a:cs typeface="Ubuntu"/>
              <a:sym typeface="Ubuntu"/>
            </a:endParaRPr>
          </a:p>
        </p:txBody>
      </p:sp>
      <p:sp>
        <p:nvSpPr>
          <p:cNvPr id="175" name="Google Shape;175;p30"/>
          <p:cNvSpPr txBox="1"/>
          <p:nvPr>
            <p:ph idx="1" type="body"/>
          </p:nvPr>
        </p:nvSpPr>
        <p:spPr>
          <a:xfrm>
            <a:off x="311700" y="1152475"/>
            <a:ext cx="286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solidFill>
                  <a:schemeClr val="dk1"/>
                </a:solidFill>
                <a:latin typeface="Ubuntu"/>
                <a:ea typeface="Ubuntu"/>
                <a:cs typeface="Ubuntu"/>
                <a:sym typeface="Ubuntu"/>
              </a:rPr>
              <a:t>The secure gateway that requires valid credentials, distinguishing between standard users (students) and administrators.</a:t>
            </a:r>
            <a:endParaRPr>
              <a:solidFill>
                <a:schemeClr val="dk1"/>
              </a:solidFill>
              <a:latin typeface="Ubuntu"/>
              <a:ea typeface="Ubuntu"/>
              <a:cs typeface="Ubuntu"/>
              <a:sym typeface="Ubuntu"/>
            </a:endParaRPr>
          </a:p>
        </p:txBody>
      </p:sp>
      <p:pic>
        <p:nvPicPr>
          <p:cNvPr id="176" name="Google Shape;176;p30" title="Screenshot From 2026-01-05 04-45-46.png"/>
          <p:cNvPicPr preferRelativeResize="0"/>
          <p:nvPr/>
        </p:nvPicPr>
        <p:blipFill>
          <a:blip r:embed="rId3">
            <a:alphaModFix/>
          </a:blip>
          <a:stretch>
            <a:fillRect/>
          </a:stretch>
        </p:blipFill>
        <p:spPr>
          <a:xfrm>
            <a:off x="3176100" y="1150413"/>
            <a:ext cx="5663099" cy="34205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Booking Request Form</a:t>
            </a:r>
            <a:endParaRPr b="1" sz="3200">
              <a:latin typeface="Ubuntu"/>
              <a:ea typeface="Ubuntu"/>
              <a:cs typeface="Ubuntu"/>
              <a:sym typeface="Ubuntu"/>
            </a:endParaRPr>
          </a:p>
        </p:txBody>
      </p:sp>
      <p:sp>
        <p:nvSpPr>
          <p:cNvPr id="182" name="Google Shape;182;p31"/>
          <p:cNvSpPr txBox="1"/>
          <p:nvPr>
            <p:ph idx="1" type="body"/>
          </p:nvPr>
        </p:nvSpPr>
        <p:spPr>
          <a:xfrm>
            <a:off x="311700" y="1152475"/>
            <a:ext cx="286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solidFill>
                  <a:schemeClr val="dk1"/>
                </a:solidFill>
                <a:latin typeface="Ubuntu"/>
                <a:ea typeface="Ubuntu"/>
                <a:cs typeface="Ubuntu"/>
                <a:sym typeface="Ubuntu"/>
              </a:rPr>
              <a:t>The interface where users define their "Time Slot" and attendee count. This is where the overlap-check logic happens.</a:t>
            </a:r>
            <a:endParaRPr>
              <a:solidFill>
                <a:schemeClr val="dk1"/>
              </a:solidFill>
              <a:latin typeface="Ubuntu"/>
              <a:ea typeface="Ubuntu"/>
              <a:cs typeface="Ubuntu"/>
              <a:sym typeface="Ubuntu"/>
            </a:endParaRPr>
          </a:p>
        </p:txBody>
      </p:sp>
      <p:pic>
        <p:nvPicPr>
          <p:cNvPr id="183" name="Google Shape;183;p31" title="Screenshot From 2026-01-05 04-46-02.png"/>
          <p:cNvPicPr preferRelativeResize="0"/>
          <p:nvPr/>
        </p:nvPicPr>
        <p:blipFill rotWithShape="1">
          <a:blip r:embed="rId3">
            <a:alphaModFix/>
          </a:blip>
          <a:srcRect b="0" l="0" r="0" t="0"/>
          <a:stretch/>
        </p:blipFill>
        <p:spPr>
          <a:xfrm>
            <a:off x="3176100" y="1150413"/>
            <a:ext cx="5663099" cy="34205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2" name="Google Shape;62;p14"/>
          <p:cNvPicPr preferRelativeResize="0"/>
          <p:nvPr/>
        </p:nvPicPr>
        <p:blipFill rotWithShape="1">
          <a:blip r:embed="rId3">
            <a:alphaModFix/>
          </a:blip>
          <a:srcRect b="11016" l="0" r="1127" t="0"/>
          <a:stretch/>
        </p:blipFill>
        <p:spPr>
          <a:xfrm>
            <a:off x="0" y="0"/>
            <a:ext cx="9144001"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My Bookings</a:t>
            </a:r>
            <a:endParaRPr b="1" sz="3200">
              <a:latin typeface="Ubuntu"/>
              <a:ea typeface="Ubuntu"/>
              <a:cs typeface="Ubuntu"/>
              <a:sym typeface="Ubuntu"/>
            </a:endParaRPr>
          </a:p>
        </p:txBody>
      </p:sp>
      <p:sp>
        <p:nvSpPr>
          <p:cNvPr id="189" name="Google Shape;189;p32"/>
          <p:cNvSpPr txBox="1"/>
          <p:nvPr>
            <p:ph idx="1" type="body"/>
          </p:nvPr>
        </p:nvSpPr>
        <p:spPr>
          <a:xfrm>
            <a:off x="311700" y="1152475"/>
            <a:ext cx="286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solidFill>
                  <a:schemeClr val="dk1"/>
                </a:solidFill>
                <a:latin typeface="Ubuntu"/>
                <a:ea typeface="Ubuntu"/>
                <a:cs typeface="Ubuntu"/>
                <a:sym typeface="Ubuntu"/>
              </a:rPr>
              <a:t>A personal dashboard for students to view their schedule and the status of their requests (Pending vs. Approved).</a:t>
            </a:r>
            <a:endParaRPr>
              <a:solidFill>
                <a:schemeClr val="dk1"/>
              </a:solidFill>
              <a:latin typeface="Ubuntu"/>
              <a:ea typeface="Ubuntu"/>
              <a:cs typeface="Ubuntu"/>
              <a:sym typeface="Ubuntu"/>
            </a:endParaRPr>
          </a:p>
        </p:txBody>
      </p:sp>
      <p:pic>
        <p:nvPicPr>
          <p:cNvPr id="190" name="Google Shape;190;p32" title="Screenshot From 2026-01-05 04-46-15.png"/>
          <p:cNvPicPr preferRelativeResize="0"/>
          <p:nvPr/>
        </p:nvPicPr>
        <p:blipFill rotWithShape="1">
          <a:blip r:embed="rId3">
            <a:alphaModFix/>
          </a:blip>
          <a:srcRect b="0" l="0" r="0" t="0"/>
          <a:stretch/>
        </p:blipFill>
        <p:spPr>
          <a:xfrm>
            <a:off x="3176100" y="1150413"/>
            <a:ext cx="5663099" cy="34205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Admin Console - Approval Center</a:t>
            </a:r>
            <a:endParaRPr b="1" sz="3200">
              <a:latin typeface="Ubuntu"/>
              <a:ea typeface="Ubuntu"/>
              <a:cs typeface="Ubuntu"/>
              <a:sym typeface="Ubuntu"/>
            </a:endParaRPr>
          </a:p>
        </p:txBody>
      </p:sp>
      <p:sp>
        <p:nvSpPr>
          <p:cNvPr id="196" name="Google Shape;196;p33"/>
          <p:cNvSpPr txBox="1"/>
          <p:nvPr>
            <p:ph idx="1" type="body"/>
          </p:nvPr>
        </p:nvSpPr>
        <p:spPr>
          <a:xfrm>
            <a:off x="311700" y="1152475"/>
            <a:ext cx="286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solidFill>
                  <a:schemeClr val="dk1"/>
                </a:solidFill>
                <a:latin typeface="Ubuntu"/>
                <a:ea typeface="Ubuntu"/>
                <a:cs typeface="Ubuntu"/>
                <a:sym typeface="Ubuntu"/>
              </a:rPr>
              <a:t>The command center for club leaders to review incoming requests and take action (Approve/Reject).</a:t>
            </a:r>
            <a:endParaRPr>
              <a:solidFill>
                <a:schemeClr val="dk1"/>
              </a:solidFill>
              <a:latin typeface="Ubuntu"/>
              <a:ea typeface="Ubuntu"/>
              <a:cs typeface="Ubuntu"/>
              <a:sym typeface="Ubuntu"/>
            </a:endParaRPr>
          </a:p>
        </p:txBody>
      </p:sp>
      <p:pic>
        <p:nvPicPr>
          <p:cNvPr id="197" name="Google Shape;197;p33" title="Screenshot From 2026-01-05 04-46-24.png"/>
          <p:cNvPicPr preferRelativeResize="0"/>
          <p:nvPr/>
        </p:nvPicPr>
        <p:blipFill rotWithShape="1">
          <a:blip r:embed="rId3">
            <a:alphaModFix/>
          </a:blip>
          <a:srcRect b="0" l="0" r="0" t="0"/>
          <a:stretch/>
        </p:blipFill>
        <p:spPr>
          <a:xfrm>
            <a:off x="3176100" y="1150413"/>
            <a:ext cx="5663099" cy="34205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Global Calendar Overview</a:t>
            </a:r>
            <a:endParaRPr b="1" sz="3200">
              <a:latin typeface="Ubuntu"/>
              <a:ea typeface="Ubuntu"/>
              <a:cs typeface="Ubuntu"/>
              <a:sym typeface="Ubuntu"/>
            </a:endParaRPr>
          </a:p>
        </p:txBody>
      </p:sp>
      <p:sp>
        <p:nvSpPr>
          <p:cNvPr id="203" name="Google Shape;203;p34"/>
          <p:cNvSpPr txBox="1"/>
          <p:nvPr>
            <p:ph idx="1" type="body"/>
          </p:nvPr>
        </p:nvSpPr>
        <p:spPr>
          <a:xfrm>
            <a:off x="311700" y="1152475"/>
            <a:ext cx="286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solidFill>
                  <a:schemeClr val="dk1"/>
                </a:solidFill>
                <a:latin typeface="Ubuntu"/>
                <a:ea typeface="Ubuntu"/>
                <a:cs typeface="Ubuntu"/>
                <a:sym typeface="Ubuntu"/>
              </a:rPr>
              <a:t>A high-level calendar view for admins to visualize usage across the entire month and spot busy periods.</a:t>
            </a:r>
            <a:endParaRPr>
              <a:solidFill>
                <a:schemeClr val="dk1"/>
              </a:solidFill>
              <a:latin typeface="Ubuntu"/>
              <a:ea typeface="Ubuntu"/>
              <a:cs typeface="Ubuntu"/>
              <a:sym typeface="Ubuntu"/>
            </a:endParaRPr>
          </a:p>
        </p:txBody>
      </p:sp>
      <p:pic>
        <p:nvPicPr>
          <p:cNvPr id="204" name="Google Shape;204;p34" title="Screenshot From 2026-01-05 04-48-00.png"/>
          <p:cNvPicPr preferRelativeResize="0"/>
          <p:nvPr/>
        </p:nvPicPr>
        <p:blipFill rotWithShape="1">
          <a:blip r:embed="rId3">
            <a:alphaModFix/>
          </a:blip>
          <a:srcRect b="0" l="0" r="0" t="0"/>
          <a:stretch/>
        </p:blipFill>
        <p:spPr>
          <a:xfrm>
            <a:off x="3176100" y="1150413"/>
            <a:ext cx="5663099" cy="342053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Spaces &amp; Resources Management</a:t>
            </a:r>
            <a:endParaRPr b="1" sz="3200">
              <a:latin typeface="Ubuntu"/>
              <a:ea typeface="Ubuntu"/>
              <a:cs typeface="Ubuntu"/>
              <a:sym typeface="Ubuntu"/>
            </a:endParaRPr>
          </a:p>
        </p:txBody>
      </p:sp>
      <p:sp>
        <p:nvSpPr>
          <p:cNvPr id="210" name="Google Shape;210;p35"/>
          <p:cNvSpPr txBox="1"/>
          <p:nvPr>
            <p:ph idx="1" type="body"/>
          </p:nvPr>
        </p:nvSpPr>
        <p:spPr>
          <a:xfrm>
            <a:off x="311700" y="1152475"/>
            <a:ext cx="286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solidFill>
                  <a:schemeClr val="dk1"/>
                </a:solidFill>
                <a:latin typeface="Ubuntu"/>
                <a:ea typeface="Ubuntu"/>
                <a:cs typeface="Ubuntu"/>
                <a:sym typeface="Ubuntu"/>
              </a:rPr>
              <a:t>The CRUD interface for admins to add new rooms or toggle the availability of existing seats without coding.</a:t>
            </a:r>
            <a:endParaRPr>
              <a:solidFill>
                <a:schemeClr val="dk1"/>
              </a:solidFill>
              <a:latin typeface="Ubuntu"/>
              <a:ea typeface="Ubuntu"/>
              <a:cs typeface="Ubuntu"/>
              <a:sym typeface="Ubuntu"/>
            </a:endParaRPr>
          </a:p>
        </p:txBody>
      </p:sp>
      <p:pic>
        <p:nvPicPr>
          <p:cNvPr id="211" name="Google Shape;211;p35" title="Screenshot From 2026-01-05 04-46-30.png"/>
          <p:cNvPicPr preferRelativeResize="0"/>
          <p:nvPr/>
        </p:nvPicPr>
        <p:blipFill rotWithShape="1">
          <a:blip r:embed="rId3">
            <a:alphaModFix/>
          </a:blip>
          <a:srcRect b="0" l="0" r="0" t="0"/>
          <a:stretch/>
        </p:blipFill>
        <p:spPr>
          <a:xfrm>
            <a:off x="3176100" y="1150413"/>
            <a:ext cx="5663099" cy="34205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Add User &amp; Permissions</a:t>
            </a:r>
            <a:endParaRPr b="1" sz="3200">
              <a:latin typeface="Ubuntu"/>
              <a:ea typeface="Ubuntu"/>
              <a:cs typeface="Ubuntu"/>
              <a:sym typeface="Ubuntu"/>
            </a:endParaRPr>
          </a:p>
        </p:txBody>
      </p:sp>
      <p:sp>
        <p:nvSpPr>
          <p:cNvPr id="217" name="Google Shape;217;p36"/>
          <p:cNvSpPr txBox="1"/>
          <p:nvPr>
            <p:ph idx="1" type="body"/>
          </p:nvPr>
        </p:nvSpPr>
        <p:spPr>
          <a:xfrm>
            <a:off x="311700" y="1152475"/>
            <a:ext cx="286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solidFill>
                  <a:schemeClr val="dk1"/>
                </a:solidFill>
                <a:latin typeface="Ubuntu"/>
                <a:ea typeface="Ubuntu"/>
                <a:cs typeface="Ubuntu"/>
                <a:sym typeface="Ubuntu"/>
              </a:rPr>
              <a:t>The interface for creating accounts and assigning permission masks (our Bitwise system).</a:t>
            </a:r>
            <a:endParaRPr>
              <a:solidFill>
                <a:schemeClr val="dk1"/>
              </a:solidFill>
              <a:latin typeface="Ubuntu"/>
              <a:ea typeface="Ubuntu"/>
              <a:cs typeface="Ubuntu"/>
              <a:sym typeface="Ubuntu"/>
            </a:endParaRPr>
          </a:p>
        </p:txBody>
      </p:sp>
      <p:pic>
        <p:nvPicPr>
          <p:cNvPr id="218" name="Google Shape;218;p36" title="Screenshot From 2026-01-05 04-46-37.png"/>
          <p:cNvPicPr preferRelativeResize="0"/>
          <p:nvPr/>
        </p:nvPicPr>
        <p:blipFill rotWithShape="1">
          <a:blip r:embed="rId3">
            <a:alphaModFix/>
          </a:blip>
          <a:srcRect b="0" l="0" r="0" t="0"/>
          <a:stretch/>
        </p:blipFill>
        <p:spPr>
          <a:xfrm>
            <a:off x="3176100" y="1150413"/>
            <a:ext cx="5663099" cy="34205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8" name="Google Shape;68;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9" name="Google Shape;69;p15"/>
          <p:cNvPicPr preferRelativeResize="0"/>
          <p:nvPr/>
        </p:nvPicPr>
        <p:blipFill rotWithShape="1">
          <a:blip r:embed="rId3">
            <a:alphaModFix/>
          </a:blip>
          <a:srcRect b="11386" l="0" r="1536" t="0"/>
          <a:stretch/>
        </p:blipFill>
        <p:spPr>
          <a:xfrm>
            <a:off x="0" y="0"/>
            <a:ext cx="914400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5" name="Google Shape;75;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6" name="Google Shape;76;p16"/>
          <p:cNvPicPr preferRelativeResize="0"/>
          <p:nvPr/>
        </p:nvPicPr>
        <p:blipFill rotWithShape="1">
          <a:blip r:embed="rId3">
            <a:alphaModFix/>
          </a:blip>
          <a:srcRect b="11331" l="0" r="1477" t="0"/>
          <a:stretch/>
        </p:blipFill>
        <p:spPr>
          <a:xfrm>
            <a:off x="0" y="0"/>
            <a:ext cx="91440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69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Motivation</a:t>
            </a:r>
            <a:endParaRPr b="1" sz="3200">
              <a:latin typeface="Ubuntu"/>
              <a:ea typeface="Ubuntu"/>
              <a:cs typeface="Ubuntu"/>
              <a:sym typeface="Ubuntu"/>
            </a:endParaRPr>
          </a:p>
        </p:txBody>
      </p:sp>
      <p:grpSp>
        <p:nvGrpSpPr>
          <p:cNvPr id="82" name="Google Shape;82;p17"/>
          <p:cNvGrpSpPr/>
          <p:nvPr/>
        </p:nvGrpSpPr>
        <p:grpSpPr>
          <a:xfrm>
            <a:off x="311700" y="1139264"/>
            <a:ext cx="8520600" cy="3630051"/>
            <a:chOff x="311700" y="886925"/>
            <a:chExt cx="8520600" cy="3410100"/>
          </a:xfrm>
        </p:grpSpPr>
        <p:sp>
          <p:nvSpPr>
            <p:cNvPr id="83" name="Google Shape;83;p17"/>
            <p:cNvSpPr/>
            <p:nvPr/>
          </p:nvSpPr>
          <p:spPr>
            <a:xfrm>
              <a:off x="311700" y="886925"/>
              <a:ext cx="4026000" cy="3410100"/>
            </a:xfrm>
            <a:prstGeom prst="roundRect">
              <a:avLst>
                <a:gd fmla="val 16667" name="adj"/>
              </a:avLst>
            </a:prstGeom>
            <a:solidFill>
              <a:srgbClr val="FF4D6D"/>
            </a:solidFill>
            <a:ln cap="flat" cmpd="sng" w="76200">
              <a:solidFill>
                <a:srgbClr val="FFE2E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zh-TW" sz="2000">
                  <a:solidFill>
                    <a:schemeClr val="lt1"/>
                  </a:solidFill>
                  <a:latin typeface="Ubuntu"/>
                  <a:ea typeface="Ubuntu"/>
                  <a:cs typeface="Ubuntu"/>
                  <a:sym typeface="Ubuntu"/>
                </a:rPr>
                <a:t>The Problem:</a:t>
              </a:r>
              <a:endParaRPr b="1" sz="2000">
                <a:solidFill>
                  <a:schemeClr val="lt1"/>
                </a:solidFill>
                <a:latin typeface="Ubuntu"/>
                <a:ea typeface="Ubuntu"/>
                <a:cs typeface="Ubuntu"/>
                <a:sym typeface="Ubuntu"/>
              </a:endParaRPr>
            </a:p>
            <a:p>
              <a:pPr indent="0" lvl="0" marL="0" rtl="0" algn="l">
                <a:lnSpc>
                  <a:spcPct val="100000"/>
                </a:lnSpc>
                <a:spcBef>
                  <a:spcPts val="0"/>
                </a:spcBef>
                <a:spcAft>
                  <a:spcPts val="0"/>
                </a:spcAft>
                <a:buNone/>
              </a:pPr>
              <a:r>
                <a:t/>
              </a:r>
              <a:endParaRPr sz="1800">
                <a:solidFill>
                  <a:schemeClr val="lt1"/>
                </a:solidFill>
                <a:latin typeface="Ubuntu"/>
                <a:ea typeface="Ubuntu"/>
                <a:cs typeface="Ubuntu"/>
                <a:sym typeface="Ubuntu"/>
              </a:endParaRPr>
            </a:p>
            <a:p>
              <a:pPr indent="-342900" lvl="0" marL="457200" rtl="0" algn="l">
                <a:lnSpc>
                  <a:spcPct val="100000"/>
                </a:lnSpc>
                <a:spcBef>
                  <a:spcPts val="0"/>
                </a:spcBef>
                <a:spcAft>
                  <a:spcPts val="0"/>
                </a:spcAft>
                <a:buClr>
                  <a:schemeClr val="lt1"/>
                </a:buClr>
                <a:buSzPts val="1800"/>
                <a:buFont typeface="Ubuntu"/>
                <a:buChar char="●"/>
              </a:pPr>
              <a:r>
                <a:rPr lang="zh-TW" sz="1800">
                  <a:solidFill>
                    <a:schemeClr val="lt1"/>
                  </a:solidFill>
                  <a:latin typeface="Ubuntu"/>
                  <a:ea typeface="Ubuntu"/>
                  <a:cs typeface="Ubuntu"/>
                  <a:sym typeface="Ubuntu"/>
                </a:rPr>
                <a:t>Current club space booking relies on paper forms or verbal agreements.</a:t>
              </a:r>
              <a:endParaRPr sz="1800">
                <a:solidFill>
                  <a:schemeClr val="lt1"/>
                </a:solidFill>
                <a:latin typeface="Ubuntu"/>
                <a:ea typeface="Ubuntu"/>
                <a:cs typeface="Ubuntu"/>
                <a:sym typeface="Ubuntu"/>
              </a:endParaRPr>
            </a:p>
            <a:p>
              <a:pPr indent="0" lvl="0" marL="457200" rtl="0" algn="l">
                <a:lnSpc>
                  <a:spcPct val="100000"/>
                </a:lnSpc>
                <a:spcBef>
                  <a:spcPts val="0"/>
                </a:spcBef>
                <a:spcAft>
                  <a:spcPts val="0"/>
                </a:spcAft>
                <a:buNone/>
              </a:pPr>
              <a:r>
                <a:t/>
              </a:r>
              <a:endParaRPr sz="1800">
                <a:solidFill>
                  <a:schemeClr val="lt1"/>
                </a:solidFill>
                <a:latin typeface="Ubuntu"/>
                <a:ea typeface="Ubuntu"/>
                <a:cs typeface="Ubuntu"/>
                <a:sym typeface="Ubuntu"/>
              </a:endParaRPr>
            </a:p>
            <a:p>
              <a:pPr indent="-342900" lvl="0" marL="457200" rtl="0" algn="l">
                <a:lnSpc>
                  <a:spcPct val="100000"/>
                </a:lnSpc>
                <a:spcBef>
                  <a:spcPts val="0"/>
                </a:spcBef>
                <a:spcAft>
                  <a:spcPts val="0"/>
                </a:spcAft>
                <a:buClr>
                  <a:schemeClr val="lt1"/>
                </a:buClr>
                <a:buSzPts val="1800"/>
                <a:buFont typeface="Ubuntu"/>
                <a:buChar char="●"/>
              </a:pPr>
              <a:r>
                <a:rPr lang="zh-TW" sz="1800">
                  <a:solidFill>
                    <a:schemeClr val="lt1"/>
                  </a:solidFill>
                  <a:latin typeface="Ubuntu"/>
                  <a:ea typeface="Ubuntu"/>
                  <a:cs typeface="Ubuntu"/>
                  <a:sym typeface="Ubuntu"/>
                </a:rPr>
                <a:t>Students cannot see real-time availability.</a:t>
              </a:r>
              <a:endParaRPr sz="1800">
                <a:solidFill>
                  <a:schemeClr val="lt1"/>
                </a:solidFill>
                <a:latin typeface="Ubuntu"/>
                <a:ea typeface="Ubuntu"/>
                <a:cs typeface="Ubuntu"/>
                <a:sym typeface="Ubuntu"/>
              </a:endParaRPr>
            </a:p>
            <a:p>
              <a:pPr indent="0" lvl="0" marL="457200" rtl="0" algn="l">
                <a:lnSpc>
                  <a:spcPct val="100000"/>
                </a:lnSpc>
                <a:spcBef>
                  <a:spcPts val="0"/>
                </a:spcBef>
                <a:spcAft>
                  <a:spcPts val="0"/>
                </a:spcAft>
                <a:buNone/>
              </a:pPr>
              <a:r>
                <a:t/>
              </a:r>
              <a:endParaRPr sz="1800">
                <a:solidFill>
                  <a:schemeClr val="lt1"/>
                </a:solidFill>
                <a:latin typeface="Ubuntu"/>
                <a:ea typeface="Ubuntu"/>
                <a:cs typeface="Ubuntu"/>
                <a:sym typeface="Ubuntu"/>
              </a:endParaRPr>
            </a:p>
            <a:p>
              <a:pPr indent="-342900" lvl="0" marL="457200" rtl="0" algn="l">
                <a:lnSpc>
                  <a:spcPct val="100000"/>
                </a:lnSpc>
                <a:spcBef>
                  <a:spcPts val="0"/>
                </a:spcBef>
                <a:spcAft>
                  <a:spcPts val="0"/>
                </a:spcAft>
                <a:buClr>
                  <a:schemeClr val="lt1"/>
                </a:buClr>
                <a:buSzPts val="1800"/>
                <a:buFont typeface="Ubuntu"/>
                <a:buChar char="●"/>
              </a:pPr>
              <a:r>
                <a:rPr lang="zh-TW" sz="1800">
                  <a:solidFill>
                    <a:schemeClr val="lt1"/>
                  </a:solidFill>
                  <a:latin typeface="Ubuntu"/>
                  <a:ea typeface="Ubuntu"/>
                  <a:cs typeface="Ubuntu"/>
                  <a:sym typeface="Ubuntu"/>
                </a:rPr>
                <a:t>Double-booking occurs frequently.</a:t>
              </a:r>
              <a:endParaRPr sz="1800">
                <a:solidFill>
                  <a:schemeClr val="lt1"/>
                </a:solidFill>
                <a:latin typeface="Ubuntu"/>
                <a:ea typeface="Ubuntu"/>
                <a:cs typeface="Ubuntu"/>
                <a:sym typeface="Ubuntu"/>
              </a:endParaRPr>
            </a:p>
          </p:txBody>
        </p:sp>
        <p:sp>
          <p:nvSpPr>
            <p:cNvPr id="84" name="Google Shape;84;p17"/>
            <p:cNvSpPr/>
            <p:nvPr/>
          </p:nvSpPr>
          <p:spPr>
            <a:xfrm>
              <a:off x="4806300" y="886925"/>
              <a:ext cx="4026000" cy="3410100"/>
            </a:xfrm>
            <a:prstGeom prst="roundRect">
              <a:avLst>
                <a:gd fmla="val 16667" name="adj"/>
              </a:avLst>
            </a:prstGeom>
            <a:solidFill>
              <a:srgbClr val="FFE2E7"/>
            </a:solidFill>
            <a:ln cap="flat" cmpd="sng" w="76200">
              <a:solidFill>
                <a:srgbClr val="FFB1B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2000">
                  <a:solidFill>
                    <a:schemeClr val="dk1"/>
                  </a:solidFill>
                  <a:latin typeface="Ubuntu"/>
                  <a:ea typeface="Ubuntu"/>
                  <a:cs typeface="Ubuntu"/>
                  <a:sym typeface="Ubuntu"/>
                </a:rPr>
                <a:t>The Solution:</a:t>
              </a:r>
              <a:endParaRPr b="1" sz="2000">
                <a:solidFill>
                  <a:schemeClr val="dk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Char char="●"/>
              </a:pPr>
              <a:r>
                <a:rPr lang="zh-TW" sz="1800">
                  <a:solidFill>
                    <a:schemeClr val="dk1"/>
                  </a:solidFill>
                  <a:latin typeface="Ubuntu"/>
                  <a:ea typeface="Ubuntu"/>
                  <a:cs typeface="Ubuntu"/>
                  <a:sym typeface="Ubuntu"/>
                </a:rPr>
                <a:t>A centralized Web Platform for real-time status checks and reservations.</a:t>
              </a:r>
              <a:endParaRPr sz="1800">
                <a:solidFill>
                  <a:schemeClr val="dk1"/>
                </a:solidFill>
                <a:latin typeface="Ubuntu"/>
                <a:ea typeface="Ubuntu"/>
                <a:cs typeface="Ubuntu"/>
                <a:sym typeface="Ubuntu"/>
              </a:endParaRPr>
            </a:p>
            <a:p>
              <a:pPr indent="0" lvl="0" marL="457200" rtl="0" algn="l">
                <a:spcBef>
                  <a:spcPts val="0"/>
                </a:spcBef>
                <a:spcAft>
                  <a:spcPts val="0"/>
                </a:spcAft>
                <a:buNone/>
              </a:pPr>
              <a:r>
                <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Char char="●"/>
              </a:pPr>
              <a:r>
                <a:rPr lang="zh-TW" sz="1800">
                  <a:solidFill>
                    <a:schemeClr val="dk1"/>
                  </a:solidFill>
                  <a:latin typeface="Ubuntu"/>
                  <a:ea typeface="Ubuntu"/>
                  <a:cs typeface="Ubuntu"/>
                  <a:sym typeface="Ubuntu"/>
                </a:rPr>
                <a:t>Digitalizes the workflow: </a:t>
              </a:r>
              <a:endParaRPr sz="1800">
                <a:solidFill>
                  <a:schemeClr val="dk1"/>
                </a:solidFill>
                <a:latin typeface="Ubuntu"/>
                <a:ea typeface="Ubuntu"/>
                <a:cs typeface="Ubuntu"/>
                <a:sym typeface="Ubuntu"/>
              </a:endParaRPr>
            </a:p>
            <a:p>
              <a:pPr indent="0" lvl="0" marL="457200" rtl="0" algn="l">
                <a:spcBef>
                  <a:spcPts val="0"/>
                </a:spcBef>
                <a:spcAft>
                  <a:spcPts val="0"/>
                </a:spcAft>
                <a:buNone/>
              </a:pPr>
              <a:r>
                <a:rPr lang="zh-TW" sz="1800">
                  <a:solidFill>
                    <a:schemeClr val="dk1"/>
                  </a:solidFill>
                  <a:latin typeface="Ubuntu"/>
                  <a:ea typeface="Ubuntu"/>
                  <a:cs typeface="Ubuntu"/>
                  <a:sym typeface="Ubuntu"/>
                </a:rPr>
                <a:t>Apply -&gt; Review -&gt; Appr</a:t>
              </a:r>
              <a:r>
                <a:rPr lang="zh-TW">
                  <a:solidFill>
                    <a:schemeClr val="dk1"/>
                  </a:solidFill>
                  <a:latin typeface="Ubuntu"/>
                  <a:ea typeface="Ubuntu"/>
                  <a:cs typeface="Ubuntu"/>
                  <a:sym typeface="Ubuntu"/>
                </a:rPr>
                <a:t>ove</a:t>
              </a:r>
              <a:endParaRPr>
                <a:solidFill>
                  <a:schemeClr val="dk1"/>
                </a:solidFill>
                <a:latin typeface="Ubuntu"/>
                <a:ea typeface="Ubuntu"/>
                <a:cs typeface="Ubuntu"/>
                <a:sym typeface="Ubuntu"/>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p:nvPr/>
        </p:nvSpPr>
        <p:spPr>
          <a:xfrm>
            <a:off x="311700" y="1139225"/>
            <a:ext cx="8520600" cy="879000"/>
          </a:xfrm>
          <a:prstGeom prst="roundRect">
            <a:avLst>
              <a:gd fmla="val 16667" name="adj"/>
            </a:avLst>
          </a:prstGeom>
          <a:solidFill>
            <a:srgbClr val="FF4D6D"/>
          </a:solidFill>
          <a:ln cap="flat" cmpd="sng" w="76200">
            <a:solidFill>
              <a:srgbClr val="FFE2E7"/>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zh-TW" sz="2000">
                <a:solidFill>
                  <a:schemeClr val="lt1"/>
                </a:solidFill>
                <a:latin typeface="Ubuntu"/>
                <a:ea typeface="Ubuntu"/>
                <a:cs typeface="Ubuntu"/>
                <a:sym typeface="Ubuntu"/>
              </a:rPr>
              <a:t>Visual Discovery:</a:t>
            </a:r>
            <a:endParaRPr b="1" sz="2000">
              <a:solidFill>
                <a:schemeClr val="lt1"/>
              </a:solidFill>
              <a:latin typeface="Ubuntu"/>
              <a:ea typeface="Ubuntu"/>
              <a:cs typeface="Ubuntu"/>
              <a:sym typeface="Ubuntu"/>
            </a:endParaRPr>
          </a:p>
          <a:p>
            <a:pPr indent="0" lvl="0" marL="0" rtl="0" algn="l">
              <a:lnSpc>
                <a:spcPct val="100000"/>
              </a:lnSpc>
              <a:spcBef>
                <a:spcPts val="0"/>
              </a:spcBef>
              <a:spcAft>
                <a:spcPts val="0"/>
              </a:spcAft>
              <a:buNone/>
            </a:pPr>
            <a:r>
              <a:rPr lang="zh-TW">
                <a:solidFill>
                  <a:schemeClr val="lt1"/>
                </a:solidFill>
                <a:latin typeface="Ubuntu"/>
                <a:ea typeface="Ubuntu"/>
                <a:cs typeface="Ubuntu"/>
                <a:sym typeface="Ubuntu"/>
              </a:rPr>
              <a:t>Browse spaces (Club rooms, Labs) via a card-based UI.</a:t>
            </a:r>
            <a:endParaRPr>
              <a:solidFill>
                <a:schemeClr val="lt1"/>
              </a:solidFill>
              <a:latin typeface="Ubuntu"/>
              <a:ea typeface="Ubuntu"/>
              <a:cs typeface="Ubuntu"/>
              <a:sym typeface="Ubuntu"/>
            </a:endParaRPr>
          </a:p>
        </p:txBody>
      </p:sp>
      <p:sp>
        <p:nvSpPr>
          <p:cNvPr id="90" name="Google Shape;90;p18"/>
          <p:cNvSpPr/>
          <p:nvPr/>
        </p:nvSpPr>
        <p:spPr>
          <a:xfrm>
            <a:off x="311700" y="2132250"/>
            <a:ext cx="8520600" cy="879000"/>
          </a:xfrm>
          <a:prstGeom prst="roundRect">
            <a:avLst>
              <a:gd fmla="val 16667" name="adj"/>
            </a:avLst>
          </a:prstGeom>
          <a:solidFill>
            <a:srgbClr val="FF4D6D"/>
          </a:solidFill>
          <a:ln cap="flat" cmpd="sng" w="76200">
            <a:solidFill>
              <a:srgbClr val="FFE2E7"/>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zh-TW" sz="2000">
                <a:solidFill>
                  <a:schemeClr val="lt1"/>
                </a:solidFill>
                <a:latin typeface="Ubuntu"/>
                <a:ea typeface="Ubuntu"/>
                <a:cs typeface="Ubuntu"/>
                <a:sym typeface="Ubuntu"/>
              </a:rPr>
              <a:t>Real-time Availability:</a:t>
            </a:r>
            <a:endParaRPr b="1" sz="2000">
              <a:solidFill>
                <a:schemeClr val="lt1"/>
              </a:solidFill>
              <a:latin typeface="Ubuntu"/>
              <a:ea typeface="Ubuntu"/>
              <a:cs typeface="Ubuntu"/>
              <a:sym typeface="Ubuntu"/>
            </a:endParaRPr>
          </a:p>
          <a:p>
            <a:pPr indent="0" lvl="0" marL="0" rtl="0" algn="l">
              <a:lnSpc>
                <a:spcPct val="100000"/>
              </a:lnSpc>
              <a:spcBef>
                <a:spcPts val="0"/>
              </a:spcBef>
              <a:spcAft>
                <a:spcPts val="0"/>
              </a:spcAft>
              <a:buNone/>
            </a:pPr>
            <a:r>
              <a:rPr lang="zh-TW">
                <a:solidFill>
                  <a:schemeClr val="lt1"/>
                </a:solidFill>
                <a:latin typeface="Ubuntu"/>
                <a:ea typeface="Ubuntu"/>
                <a:cs typeface="Ubuntu"/>
                <a:sym typeface="Ubuntu"/>
              </a:rPr>
              <a:t>"Calendar View" shows booked slots instantly to prevent conflicts.</a:t>
            </a:r>
            <a:endParaRPr>
              <a:solidFill>
                <a:schemeClr val="lt1"/>
              </a:solidFill>
              <a:latin typeface="Ubuntu"/>
              <a:ea typeface="Ubuntu"/>
              <a:cs typeface="Ubuntu"/>
              <a:sym typeface="Ubuntu"/>
            </a:endParaRPr>
          </a:p>
        </p:txBody>
      </p:sp>
      <p:sp>
        <p:nvSpPr>
          <p:cNvPr id="91" name="Google Shape;91;p18"/>
          <p:cNvSpPr/>
          <p:nvPr/>
        </p:nvSpPr>
        <p:spPr>
          <a:xfrm>
            <a:off x="311700" y="3125275"/>
            <a:ext cx="8520600" cy="879000"/>
          </a:xfrm>
          <a:prstGeom prst="roundRect">
            <a:avLst>
              <a:gd fmla="val 16667" name="adj"/>
            </a:avLst>
          </a:prstGeom>
          <a:solidFill>
            <a:srgbClr val="FF4D6D"/>
          </a:solidFill>
          <a:ln cap="flat" cmpd="sng" w="76200">
            <a:solidFill>
              <a:srgbClr val="FFE2E7"/>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zh-TW" sz="2000">
                <a:solidFill>
                  <a:schemeClr val="lt1"/>
                </a:solidFill>
                <a:latin typeface="Ubuntu"/>
                <a:ea typeface="Ubuntu"/>
                <a:cs typeface="Ubuntu"/>
                <a:sym typeface="Ubuntu"/>
              </a:rPr>
              <a:t>Asset Management:</a:t>
            </a:r>
            <a:endParaRPr b="1" sz="2000">
              <a:solidFill>
                <a:schemeClr val="lt1"/>
              </a:solidFill>
              <a:latin typeface="Ubuntu"/>
              <a:ea typeface="Ubuntu"/>
              <a:cs typeface="Ubuntu"/>
              <a:sym typeface="Ubuntu"/>
            </a:endParaRPr>
          </a:p>
          <a:p>
            <a:pPr indent="0" lvl="0" marL="0" rtl="0" algn="l">
              <a:lnSpc>
                <a:spcPct val="100000"/>
              </a:lnSpc>
              <a:spcBef>
                <a:spcPts val="0"/>
              </a:spcBef>
              <a:spcAft>
                <a:spcPts val="0"/>
              </a:spcAft>
              <a:buNone/>
            </a:pPr>
            <a:r>
              <a:rPr lang="zh-TW">
                <a:solidFill>
                  <a:schemeClr val="lt1"/>
                </a:solidFill>
                <a:latin typeface="Ubuntu"/>
                <a:ea typeface="Ubuntu"/>
                <a:cs typeface="Ubuntu"/>
                <a:sym typeface="Ubuntu"/>
              </a:rPr>
              <a:t>Reserve specific equipment (e.g., Computers, Recording gear) within a room.</a:t>
            </a:r>
            <a:endParaRPr>
              <a:solidFill>
                <a:schemeClr val="lt1"/>
              </a:solidFill>
              <a:latin typeface="Ubuntu"/>
              <a:ea typeface="Ubuntu"/>
              <a:cs typeface="Ubuntu"/>
              <a:sym typeface="Ubuntu"/>
            </a:endParaRPr>
          </a:p>
        </p:txBody>
      </p:sp>
      <p:sp>
        <p:nvSpPr>
          <p:cNvPr id="92" name="Google Shape;92;p18"/>
          <p:cNvSpPr/>
          <p:nvPr/>
        </p:nvSpPr>
        <p:spPr>
          <a:xfrm>
            <a:off x="311700" y="4118300"/>
            <a:ext cx="8520600" cy="879000"/>
          </a:xfrm>
          <a:prstGeom prst="roundRect">
            <a:avLst>
              <a:gd fmla="val 16667" name="adj"/>
            </a:avLst>
          </a:prstGeom>
          <a:solidFill>
            <a:srgbClr val="FF4D6D"/>
          </a:solidFill>
          <a:ln cap="flat" cmpd="sng" w="76200">
            <a:solidFill>
              <a:srgbClr val="FFE2E7"/>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zh-TW" sz="2000">
                <a:solidFill>
                  <a:schemeClr val="lt1"/>
                </a:solidFill>
                <a:latin typeface="Ubuntu"/>
                <a:ea typeface="Ubuntu"/>
                <a:cs typeface="Ubuntu"/>
                <a:sym typeface="Ubuntu"/>
              </a:rPr>
              <a:t>Admin Dashboard:</a:t>
            </a:r>
            <a:endParaRPr b="1" sz="2000">
              <a:solidFill>
                <a:schemeClr val="lt1"/>
              </a:solidFill>
              <a:latin typeface="Ubuntu"/>
              <a:ea typeface="Ubuntu"/>
              <a:cs typeface="Ubuntu"/>
              <a:sym typeface="Ubuntu"/>
            </a:endParaRPr>
          </a:p>
          <a:p>
            <a:pPr indent="0" lvl="0" marL="0" rtl="0" algn="l">
              <a:lnSpc>
                <a:spcPct val="100000"/>
              </a:lnSpc>
              <a:spcBef>
                <a:spcPts val="0"/>
              </a:spcBef>
              <a:spcAft>
                <a:spcPts val="0"/>
              </a:spcAft>
              <a:buNone/>
            </a:pPr>
            <a:r>
              <a:rPr lang="zh-TW">
                <a:solidFill>
                  <a:schemeClr val="lt1"/>
                </a:solidFill>
                <a:latin typeface="Ubuntu"/>
                <a:ea typeface="Ubuntu"/>
                <a:cs typeface="Ubuntu"/>
                <a:sym typeface="Ubuntu"/>
              </a:rPr>
              <a:t>A dedicated portal for managing requests (Approve/Reject) and editing space details.</a:t>
            </a:r>
            <a:endParaRPr>
              <a:solidFill>
                <a:schemeClr val="lt1"/>
              </a:solidFill>
              <a:latin typeface="Ubuntu"/>
              <a:ea typeface="Ubuntu"/>
              <a:cs typeface="Ubuntu"/>
              <a:sym typeface="Ubuntu"/>
            </a:endParaRPr>
          </a:p>
        </p:txBody>
      </p:sp>
      <p:sp>
        <p:nvSpPr>
          <p:cNvPr id="93" name="Google Shape;93;p18"/>
          <p:cNvSpPr txBox="1"/>
          <p:nvPr>
            <p:ph type="title"/>
          </p:nvPr>
        </p:nvSpPr>
        <p:spPr>
          <a:xfrm>
            <a:off x="311700" y="445025"/>
            <a:ext cx="8520600" cy="69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Features</a:t>
            </a:r>
            <a:endParaRPr b="1" sz="3200">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69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Tech Stack</a:t>
            </a:r>
            <a:endParaRPr b="1" sz="3200">
              <a:latin typeface="Ubuntu"/>
              <a:ea typeface="Ubuntu"/>
              <a:cs typeface="Ubuntu"/>
              <a:sym typeface="Ubuntu"/>
            </a:endParaRPr>
          </a:p>
        </p:txBody>
      </p:sp>
      <p:sp>
        <p:nvSpPr>
          <p:cNvPr id="99" name="Google Shape;99;p19"/>
          <p:cNvSpPr/>
          <p:nvPr/>
        </p:nvSpPr>
        <p:spPr>
          <a:xfrm>
            <a:off x="311700" y="1139225"/>
            <a:ext cx="4026000" cy="1904700"/>
          </a:xfrm>
          <a:prstGeom prst="roundRect">
            <a:avLst>
              <a:gd fmla="val 16667" name="adj"/>
            </a:avLst>
          </a:prstGeom>
          <a:solidFill>
            <a:schemeClr val="lt1"/>
          </a:solidFill>
          <a:ln cap="flat" cmpd="sng" w="76200">
            <a:solidFill>
              <a:srgbClr val="FFB1B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2000">
                <a:solidFill>
                  <a:schemeClr val="dk1"/>
                </a:solidFill>
                <a:latin typeface="Ubuntu"/>
                <a:ea typeface="Ubuntu"/>
                <a:cs typeface="Ubuntu"/>
                <a:sym typeface="Ubuntu"/>
              </a:rPr>
              <a:t>Frontend:</a:t>
            </a:r>
            <a:endParaRPr b="1" sz="2000">
              <a:solidFill>
                <a:schemeClr val="dk1"/>
              </a:solidFill>
              <a:latin typeface="Ubuntu"/>
              <a:ea typeface="Ubuntu"/>
              <a:cs typeface="Ubuntu"/>
              <a:sym typeface="Ubuntu"/>
            </a:endParaRPr>
          </a:p>
          <a:p>
            <a:pPr indent="-317500" lvl="0" marL="457200" rtl="0" algn="l">
              <a:lnSpc>
                <a:spcPct val="115000"/>
              </a:lnSpc>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HTML</a:t>
            </a:r>
            <a:endParaRPr>
              <a:solidFill>
                <a:schemeClr val="dk1"/>
              </a:solidFill>
              <a:latin typeface="Ubuntu"/>
              <a:ea typeface="Ubuntu"/>
              <a:cs typeface="Ubuntu"/>
              <a:sym typeface="Ubuntu"/>
            </a:endParaRPr>
          </a:p>
          <a:p>
            <a:pPr indent="-317500" lvl="0" marL="457200" rtl="0" algn="l">
              <a:lnSpc>
                <a:spcPct val="115000"/>
              </a:lnSpc>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CSS</a:t>
            </a:r>
            <a:endParaRPr>
              <a:solidFill>
                <a:schemeClr val="dk1"/>
              </a:solidFill>
              <a:latin typeface="Ubuntu"/>
              <a:ea typeface="Ubuntu"/>
              <a:cs typeface="Ubuntu"/>
              <a:sym typeface="Ubuntu"/>
            </a:endParaRPr>
          </a:p>
          <a:p>
            <a:pPr indent="-317500" lvl="0" marL="457200" rtl="0" algn="l">
              <a:lnSpc>
                <a:spcPct val="115000"/>
              </a:lnSpc>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JavaScript</a:t>
            </a:r>
            <a:endParaRPr>
              <a:solidFill>
                <a:schemeClr val="dk1"/>
              </a:solidFill>
              <a:latin typeface="Ubuntu"/>
              <a:ea typeface="Ubuntu"/>
              <a:cs typeface="Ubuntu"/>
              <a:sym typeface="Ubuntu"/>
            </a:endParaRPr>
          </a:p>
          <a:p>
            <a:pPr indent="-317500" lvl="0" marL="457200" rtl="0" algn="l">
              <a:lnSpc>
                <a:spcPct val="115000"/>
              </a:lnSpc>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Bootstrp Icons</a:t>
            </a:r>
            <a:endParaRPr>
              <a:solidFill>
                <a:schemeClr val="dk1"/>
              </a:solidFill>
              <a:latin typeface="Ubuntu"/>
              <a:ea typeface="Ubuntu"/>
              <a:cs typeface="Ubuntu"/>
              <a:sym typeface="Ubuntu"/>
            </a:endParaRPr>
          </a:p>
          <a:p>
            <a:pPr indent="-317500" lvl="0" marL="457200" rtl="0" algn="l">
              <a:lnSpc>
                <a:spcPct val="115000"/>
              </a:lnSpc>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FullCalendar</a:t>
            </a:r>
            <a:endParaRPr>
              <a:solidFill>
                <a:schemeClr val="dk1"/>
              </a:solidFill>
              <a:latin typeface="Ubuntu"/>
              <a:ea typeface="Ubuntu"/>
              <a:cs typeface="Ubuntu"/>
              <a:sym typeface="Ubuntu"/>
            </a:endParaRPr>
          </a:p>
        </p:txBody>
      </p:sp>
      <p:sp>
        <p:nvSpPr>
          <p:cNvPr id="100" name="Google Shape;100;p19"/>
          <p:cNvSpPr/>
          <p:nvPr/>
        </p:nvSpPr>
        <p:spPr>
          <a:xfrm>
            <a:off x="311700" y="3377450"/>
            <a:ext cx="4026000" cy="1454400"/>
          </a:xfrm>
          <a:prstGeom prst="roundRect">
            <a:avLst>
              <a:gd fmla="val 16667" name="adj"/>
            </a:avLst>
          </a:prstGeom>
          <a:solidFill>
            <a:schemeClr val="lt1"/>
          </a:solidFill>
          <a:ln cap="flat" cmpd="sng" w="76200">
            <a:solidFill>
              <a:srgbClr val="FFB1B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2000">
                <a:solidFill>
                  <a:schemeClr val="dk1"/>
                </a:solidFill>
                <a:latin typeface="Ubuntu"/>
                <a:ea typeface="Ubuntu"/>
                <a:cs typeface="Ubuntu"/>
                <a:sym typeface="Ubuntu"/>
              </a:rPr>
              <a:t>Backend:</a:t>
            </a:r>
            <a:endParaRPr b="1" sz="2000">
              <a:solidFill>
                <a:schemeClr val="dk1"/>
              </a:solidFill>
              <a:latin typeface="Ubuntu"/>
              <a:ea typeface="Ubuntu"/>
              <a:cs typeface="Ubuntu"/>
              <a:sym typeface="Ubuntu"/>
            </a:endParaRPr>
          </a:p>
          <a:p>
            <a:pPr indent="-317500" lvl="0" marL="457200" rtl="0" algn="l">
              <a:lnSpc>
                <a:spcPct val="115000"/>
              </a:lnSpc>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Python Flask</a:t>
            </a:r>
            <a:endParaRPr b="1" sz="2000">
              <a:solidFill>
                <a:schemeClr val="dk1"/>
              </a:solidFill>
              <a:latin typeface="Ubuntu"/>
              <a:ea typeface="Ubuntu"/>
              <a:cs typeface="Ubuntu"/>
              <a:sym typeface="Ubuntu"/>
            </a:endParaRPr>
          </a:p>
        </p:txBody>
      </p:sp>
      <p:sp>
        <p:nvSpPr>
          <p:cNvPr id="101" name="Google Shape;101;p19"/>
          <p:cNvSpPr/>
          <p:nvPr/>
        </p:nvSpPr>
        <p:spPr>
          <a:xfrm>
            <a:off x="4806300" y="1139225"/>
            <a:ext cx="4026000" cy="1904700"/>
          </a:xfrm>
          <a:prstGeom prst="roundRect">
            <a:avLst>
              <a:gd fmla="val 16667" name="adj"/>
            </a:avLst>
          </a:prstGeom>
          <a:solidFill>
            <a:schemeClr val="lt1"/>
          </a:solidFill>
          <a:ln cap="flat" cmpd="sng" w="76200">
            <a:solidFill>
              <a:srgbClr val="FFB1B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2000">
                <a:solidFill>
                  <a:schemeClr val="dk1"/>
                </a:solidFill>
                <a:latin typeface="Ubuntu"/>
                <a:ea typeface="Ubuntu"/>
                <a:cs typeface="Ubuntu"/>
                <a:sym typeface="Ubuntu"/>
              </a:rPr>
              <a:t>Deployment</a:t>
            </a:r>
            <a:r>
              <a:rPr b="1" lang="zh-TW" sz="2000">
                <a:solidFill>
                  <a:schemeClr val="dk1"/>
                </a:solidFill>
                <a:latin typeface="Ubuntu"/>
                <a:ea typeface="Ubuntu"/>
                <a:cs typeface="Ubuntu"/>
                <a:sym typeface="Ubuntu"/>
              </a:rPr>
              <a:t>:</a:t>
            </a:r>
            <a:endParaRPr b="1" sz="2000">
              <a:solidFill>
                <a:schemeClr val="dk1"/>
              </a:solidFill>
              <a:latin typeface="Ubuntu"/>
              <a:ea typeface="Ubuntu"/>
              <a:cs typeface="Ubuntu"/>
              <a:sym typeface="Ubuntu"/>
            </a:endParaRPr>
          </a:p>
          <a:p>
            <a:pPr indent="-317500" lvl="0" marL="457200" rtl="0" algn="l">
              <a:lnSpc>
                <a:spcPct val="115000"/>
              </a:lnSpc>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Host: Ubuntu 24.04 LTS</a:t>
            </a:r>
            <a:endParaRPr>
              <a:solidFill>
                <a:schemeClr val="dk1"/>
              </a:solidFill>
              <a:latin typeface="Ubuntu"/>
              <a:ea typeface="Ubuntu"/>
              <a:cs typeface="Ubuntu"/>
              <a:sym typeface="Ubuntu"/>
            </a:endParaRPr>
          </a:p>
          <a:p>
            <a:pPr indent="-317500" lvl="0" marL="457200" rtl="0" algn="l">
              <a:lnSpc>
                <a:spcPct val="115000"/>
              </a:lnSpc>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Containerization: Docker (Database)</a:t>
            </a:r>
            <a:endParaRPr>
              <a:solidFill>
                <a:schemeClr val="dk1"/>
              </a:solidFill>
              <a:latin typeface="Ubuntu"/>
              <a:ea typeface="Ubuntu"/>
              <a:cs typeface="Ubuntu"/>
              <a:sym typeface="Ubuntu"/>
            </a:endParaRPr>
          </a:p>
          <a:p>
            <a:pPr indent="-317500" lvl="0" marL="457200" rtl="0" algn="l">
              <a:lnSpc>
                <a:spcPct val="115000"/>
              </a:lnSpc>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Web Server: Caddy</a:t>
            </a:r>
            <a:endParaRPr>
              <a:solidFill>
                <a:schemeClr val="dk1"/>
              </a:solidFill>
              <a:latin typeface="Ubuntu"/>
              <a:ea typeface="Ubuntu"/>
              <a:cs typeface="Ubuntu"/>
              <a:sym typeface="Ubuntu"/>
            </a:endParaRPr>
          </a:p>
          <a:p>
            <a:pPr indent="-317500" lvl="0" marL="457200" rtl="0" algn="l">
              <a:lnSpc>
                <a:spcPct val="115000"/>
              </a:lnSpc>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DNS/Security: Cloudflare</a:t>
            </a:r>
            <a:endParaRPr>
              <a:solidFill>
                <a:schemeClr val="dk1"/>
              </a:solidFill>
              <a:latin typeface="Ubuntu"/>
              <a:ea typeface="Ubuntu"/>
              <a:cs typeface="Ubuntu"/>
              <a:sym typeface="Ubuntu"/>
            </a:endParaRPr>
          </a:p>
        </p:txBody>
      </p:sp>
      <p:sp>
        <p:nvSpPr>
          <p:cNvPr id="102" name="Google Shape;102;p19"/>
          <p:cNvSpPr/>
          <p:nvPr/>
        </p:nvSpPr>
        <p:spPr>
          <a:xfrm>
            <a:off x="4806300" y="3377450"/>
            <a:ext cx="4026000" cy="1454700"/>
          </a:xfrm>
          <a:prstGeom prst="roundRect">
            <a:avLst>
              <a:gd fmla="val 16667" name="adj"/>
            </a:avLst>
          </a:prstGeom>
          <a:solidFill>
            <a:schemeClr val="lt1"/>
          </a:solidFill>
          <a:ln cap="flat" cmpd="sng" w="76200">
            <a:solidFill>
              <a:srgbClr val="FFB1B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sz="2000">
                <a:solidFill>
                  <a:schemeClr val="dk1"/>
                </a:solidFill>
                <a:latin typeface="Ubuntu"/>
                <a:ea typeface="Ubuntu"/>
                <a:cs typeface="Ubuntu"/>
                <a:sym typeface="Ubuntu"/>
              </a:rPr>
              <a:t>Database</a:t>
            </a:r>
            <a:r>
              <a:rPr b="1" lang="zh-TW" sz="2000">
                <a:solidFill>
                  <a:schemeClr val="dk1"/>
                </a:solidFill>
                <a:latin typeface="Ubuntu"/>
                <a:ea typeface="Ubuntu"/>
                <a:cs typeface="Ubuntu"/>
                <a:sym typeface="Ubuntu"/>
              </a:rPr>
              <a:t>:</a:t>
            </a:r>
            <a:endParaRPr b="1" sz="2000">
              <a:solidFill>
                <a:schemeClr val="dk1"/>
              </a:solidFill>
              <a:latin typeface="Ubuntu"/>
              <a:ea typeface="Ubuntu"/>
              <a:cs typeface="Ubuntu"/>
              <a:sym typeface="Ubuntu"/>
            </a:endParaRPr>
          </a:p>
          <a:p>
            <a:pPr indent="-317500" lvl="0" marL="457200" rtl="0" algn="l">
              <a:lnSpc>
                <a:spcPct val="115000"/>
              </a:lnSpc>
              <a:spcBef>
                <a:spcPts val="0"/>
              </a:spcBef>
              <a:spcAft>
                <a:spcPts val="0"/>
              </a:spcAft>
              <a:buClr>
                <a:schemeClr val="dk1"/>
              </a:buClr>
              <a:buSzPts val="1400"/>
              <a:buFont typeface="Ubuntu"/>
              <a:buChar char="●"/>
            </a:pPr>
            <a:r>
              <a:rPr lang="zh-TW">
                <a:solidFill>
                  <a:schemeClr val="dk1"/>
                </a:solidFill>
                <a:latin typeface="Ubuntu"/>
                <a:ea typeface="Ubuntu"/>
                <a:cs typeface="Ubuntu"/>
                <a:sym typeface="Ubuntu"/>
              </a:rPr>
              <a:t>PostgreSQL (Docker)</a:t>
            </a:r>
            <a:endParaRPr>
              <a:solidFill>
                <a:schemeClr val="dk1"/>
              </a:solidFill>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4D6D"/>
            </a:gs>
            <a:gs pos="42000">
              <a:srgbClr val="FF4D6D"/>
            </a:gs>
            <a:gs pos="100000">
              <a:srgbClr val="FFB1BF"/>
            </a:gs>
          </a:gsLst>
          <a:lin ang="18900044" scaled="0"/>
        </a:gradFill>
      </p:bgPr>
    </p:bg>
    <p:spTree>
      <p:nvGrpSpPr>
        <p:cNvPr id="106" name="Shape 106"/>
        <p:cNvGrpSpPr/>
        <p:nvPr/>
      </p:nvGrpSpPr>
      <p:grpSpPr>
        <a:xfrm>
          <a:off x="0" y="0"/>
          <a:ext cx="0" cy="0"/>
          <a:chOff x="0" y="0"/>
          <a:chExt cx="0" cy="0"/>
        </a:xfrm>
      </p:grpSpPr>
      <p:sp>
        <p:nvSpPr>
          <p:cNvPr id="107" name="Google Shape;107;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zh-TW" sz="9600">
                <a:solidFill>
                  <a:schemeClr val="lt1"/>
                </a:solidFill>
                <a:latin typeface="Ubuntu"/>
                <a:ea typeface="Ubuntu"/>
                <a:cs typeface="Ubuntu"/>
                <a:sym typeface="Ubuntu"/>
              </a:rPr>
              <a:t>Live Demo</a:t>
            </a:r>
            <a:endParaRPr b="1" sz="9600">
              <a:solidFill>
                <a:schemeClr val="lt1"/>
              </a:solidFill>
              <a:latin typeface="Ubuntu"/>
              <a:ea typeface="Ubuntu"/>
              <a:cs typeface="Ubuntu"/>
              <a:sym typeface="Ubuntu"/>
            </a:endParaRPr>
          </a:p>
        </p:txBody>
      </p:sp>
      <p:sp>
        <p:nvSpPr>
          <p:cNvPr id="108" name="Google Shape;108;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u="sng">
                <a:solidFill>
                  <a:schemeClr val="lt1"/>
                </a:solidFill>
                <a:latin typeface="Ubuntu"/>
                <a:ea typeface="Ubuntu"/>
                <a:cs typeface="Ubuntu"/>
                <a:sym typeface="Ubuntu"/>
                <a:hlinkClick r:id="rId3">
                  <a:extLst>
                    <a:ext uri="{A12FA001-AC4F-418D-AE19-62706E023703}">
                      <ahyp:hlinkClr val="tx"/>
                    </a:ext>
                  </a:extLst>
                </a:hlinkClick>
              </a:rPr>
              <a:t>https://final.ntut.uk</a:t>
            </a:r>
            <a:endParaRPr>
              <a:solidFill>
                <a:schemeClr val="lt1"/>
              </a:solidFill>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69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3200">
                <a:latin typeface="Ubuntu"/>
                <a:ea typeface="Ubuntu"/>
                <a:cs typeface="Ubuntu"/>
                <a:sym typeface="Ubuntu"/>
              </a:rPr>
              <a:t>Related Website Comparison - Inline </a:t>
            </a:r>
            <a:endParaRPr b="1" sz="3200">
              <a:latin typeface="Ubuntu"/>
              <a:ea typeface="Ubuntu"/>
              <a:cs typeface="Ubuntu"/>
              <a:sym typeface="Ubuntu"/>
            </a:endParaRPr>
          </a:p>
        </p:txBody>
      </p:sp>
      <p:pic>
        <p:nvPicPr>
          <p:cNvPr id="114" name="Google Shape;114;p21"/>
          <p:cNvPicPr preferRelativeResize="0"/>
          <p:nvPr/>
        </p:nvPicPr>
        <p:blipFill rotWithShape="1">
          <a:blip r:embed="rId3">
            <a:alphaModFix/>
          </a:blip>
          <a:srcRect b="0" l="33620" r="0" t="0"/>
          <a:stretch/>
        </p:blipFill>
        <p:spPr>
          <a:xfrm>
            <a:off x="3994496" y="1139225"/>
            <a:ext cx="4837755" cy="3416400"/>
          </a:xfrm>
          <a:prstGeom prst="rect">
            <a:avLst/>
          </a:prstGeom>
          <a:noFill/>
          <a:ln>
            <a:noFill/>
          </a:ln>
        </p:spPr>
      </p:pic>
      <p:sp>
        <p:nvSpPr>
          <p:cNvPr id="115" name="Google Shape;115;p21"/>
          <p:cNvSpPr txBox="1"/>
          <p:nvPr/>
        </p:nvSpPr>
        <p:spPr>
          <a:xfrm>
            <a:off x="311700" y="1152475"/>
            <a:ext cx="3682800" cy="216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0"/>
              </a:spcAft>
              <a:buNone/>
            </a:pPr>
            <a:r>
              <a:rPr b="1" lang="zh-TW" sz="2000">
                <a:solidFill>
                  <a:schemeClr val="dk1"/>
                </a:solidFill>
                <a:latin typeface="Ubuntu"/>
                <a:ea typeface="Ubuntu"/>
                <a:cs typeface="Ubuntu"/>
                <a:sym typeface="Ubuntu"/>
              </a:rPr>
              <a:t>What we like about Inline:</a:t>
            </a:r>
            <a:endParaRPr b="1" sz="2000">
              <a:solidFill>
                <a:schemeClr val="dk1"/>
              </a:solidFill>
              <a:latin typeface="Ubuntu"/>
              <a:ea typeface="Ubuntu"/>
              <a:cs typeface="Ubuntu"/>
              <a:sym typeface="Ubuntu"/>
            </a:endParaRPr>
          </a:p>
          <a:p>
            <a:pPr indent="-355600" lvl="0" marL="457200" rtl="0" algn="l">
              <a:lnSpc>
                <a:spcPct val="115000"/>
              </a:lnSpc>
              <a:spcBef>
                <a:spcPts val="2000"/>
              </a:spcBef>
              <a:spcAft>
                <a:spcPts val="0"/>
              </a:spcAft>
              <a:buClr>
                <a:schemeClr val="dk1"/>
              </a:buClr>
              <a:buSzPts val="2000"/>
              <a:buFont typeface="Ubuntu"/>
              <a:buChar char="●"/>
            </a:pPr>
            <a:r>
              <a:rPr lang="zh-TW" sz="2000">
                <a:solidFill>
                  <a:schemeClr val="dk1"/>
                </a:solidFill>
                <a:latin typeface="Ubuntu"/>
                <a:ea typeface="Ubuntu"/>
                <a:cs typeface="Ubuntu"/>
                <a:sym typeface="Ubuntu"/>
              </a:rPr>
              <a:t>Excellent automation (SMS confirmations).</a:t>
            </a:r>
            <a:endParaRPr sz="2000">
              <a:solidFill>
                <a:schemeClr val="dk1"/>
              </a:solidFill>
              <a:latin typeface="Ubuntu"/>
              <a:ea typeface="Ubuntu"/>
              <a:cs typeface="Ubuntu"/>
              <a:sym typeface="Ubuntu"/>
            </a:endParaRPr>
          </a:p>
          <a:p>
            <a:pPr indent="-355600" lvl="0" marL="457200" rtl="0" algn="l">
              <a:lnSpc>
                <a:spcPct val="115000"/>
              </a:lnSpc>
              <a:spcBef>
                <a:spcPts val="0"/>
              </a:spcBef>
              <a:spcAft>
                <a:spcPts val="0"/>
              </a:spcAft>
              <a:buClr>
                <a:schemeClr val="dk1"/>
              </a:buClr>
              <a:buSzPts val="2000"/>
              <a:buFont typeface="Ubuntu"/>
              <a:buChar char="●"/>
            </a:pPr>
            <a:r>
              <a:rPr lang="zh-TW" sz="2000">
                <a:solidFill>
                  <a:schemeClr val="dk1"/>
                </a:solidFill>
                <a:latin typeface="Ubuntu"/>
                <a:ea typeface="Ubuntu"/>
                <a:cs typeface="Ubuntu"/>
                <a:sym typeface="Ubuntu"/>
              </a:rPr>
              <a:t>Visual queue management.</a:t>
            </a:r>
            <a:endParaRPr sz="2000">
              <a:solidFill>
                <a:schemeClr val="dk1"/>
              </a:solidFill>
              <a:latin typeface="Ubuntu"/>
              <a:ea typeface="Ubuntu"/>
              <a:cs typeface="Ubuntu"/>
              <a:sym typeface="Ubuntu"/>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